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9144000"/>
  <p:notesSz cx="6858000" cy="9144000"/>
  <p:embeddedFontLst>
    <p:embeddedFont>
      <p:font typeface="Libre Franklin"/>
      <p:regular r:id="rId56"/>
      <p:bold r:id="rId57"/>
      <p:italic r:id="rId58"/>
      <p:boldItalic r:id="rId59"/>
    </p:embeddedFont>
    <p:embeddedFont>
      <p:font typeface="Garamond"/>
      <p:regular r:id="rId60"/>
      <p:bold r:id="rId61"/>
      <p:italic r:id="rId62"/>
      <p:boldItalic r:id="rId63"/>
    </p:embeddedFont>
    <p:embeddedFont>
      <p:font typeface="Book Antiqua"/>
      <p:regular r:id="rId64"/>
      <p:bold r:id="rId65"/>
      <p:italic r:id="rId66"/>
      <p:boldItalic r:id="rId67"/>
    </p:embeddedFont>
    <p:embeddedFont>
      <p:font typeface="Century Gothic"/>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CenturyGothic-boldItalic.fntdata"/><Relationship Id="rId70" Type="http://schemas.openxmlformats.org/officeDocument/2006/relationships/font" Target="fonts/CenturyGothic-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Garamond-italic.fntdata"/><Relationship Id="rId61" Type="http://schemas.openxmlformats.org/officeDocument/2006/relationships/font" Target="fonts/Garamond-bold.fntdata"/><Relationship Id="rId20" Type="http://schemas.openxmlformats.org/officeDocument/2006/relationships/slide" Target="slides/slide15.xml"/><Relationship Id="rId64" Type="http://schemas.openxmlformats.org/officeDocument/2006/relationships/font" Target="fonts/BookAntiqua-regular.fntdata"/><Relationship Id="rId63" Type="http://schemas.openxmlformats.org/officeDocument/2006/relationships/font" Target="fonts/Garamond-boldItalic.fntdata"/><Relationship Id="rId22" Type="http://schemas.openxmlformats.org/officeDocument/2006/relationships/slide" Target="slides/slide17.xml"/><Relationship Id="rId66" Type="http://schemas.openxmlformats.org/officeDocument/2006/relationships/font" Target="fonts/BookAntiqua-italic.fntdata"/><Relationship Id="rId21" Type="http://schemas.openxmlformats.org/officeDocument/2006/relationships/slide" Target="slides/slide16.xml"/><Relationship Id="rId65" Type="http://schemas.openxmlformats.org/officeDocument/2006/relationships/font" Target="fonts/BookAntiqua-bold.fntdata"/><Relationship Id="rId24" Type="http://schemas.openxmlformats.org/officeDocument/2006/relationships/slide" Target="slides/slide19.xml"/><Relationship Id="rId68" Type="http://schemas.openxmlformats.org/officeDocument/2006/relationships/font" Target="fonts/CenturyGothic-regular.fntdata"/><Relationship Id="rId23" Type="http://schemas.openxmlformats.org/officeDocument/2006/relationships/slide" Target="slides/slide18.xml"/><Relationship Id="rId67" Type="http://schemas.openxmlformats.org/officeDocument/2006/relationships/font" Target="fonts/BookAntiqua-boldItalic.fntdata"/><Relationship Id="rId60" Type="http://schemas.openxmlformats.org/officeDocument/2006/relationships/font" Target="fonts/Garamond-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CenturyGothic-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LibreFranklin-bold.fntdata"/><Relationship Id="rId12" Type="http://schemas.openxmlformats.org/officeDocument/2006/relationships/slide" Target="slides/slide7.xml"/><Relationship Id="rId56" Type="http://schemas.openxmlformats.org/officeDocument/2006/relationships/font" Target="fonts/LibreFranklin-regular.fntdata"/><Relationship Id="rId15" Type="http://schemas.openxmlformats.org/officeDocument/2006/relationships/slide" Target="slides/slide10.xml"/><Relationship Id="rId59" Type="http://schemas.openxmlformats.org/officeDocument/2006/relationships/font" Target="fonts/LibreFranklin-boldItalic.fntdata"/><Relationship Id="rId14" Type="http://schemas.openxmlformats.org/officeDocument/2006/relationships/slide" Target="slides/slide9.xml"/><Relationship Id="rId58" Type="http://schemas.openxmlformats.org/officeDocument/2006/relationships/font" Target="fonts/LibreFranklin-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t>Habitat Regions</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US" sz="1200"/>
              <a:t>Each region unique issues &amp; differing activities </a:t>
            </a:r>
            <a:endParaRPr/>
          </a:p>
          <a:p>
            <a:pPr indent="0" lvl="0" marL="0" rtl="0" algn="l">
              <a:spcBef>
                <a:spcPts val="0"/>
              </a:spcBef>
              <a:spcAft>
                <a:spcPts val="0"/>
              </a:spcAft>
              <a:buNone/>
            </a:pPr>
            <a:r>
              <a:rPr lang="en-US" sz="1200"/>
              <a:t>Interior/Northern – placer, oil &amp; gas, hard rock mining (large projects - Red Dog, Ft Knox, Pogo, Usebelli)</a:t>
            </a:r>
            <a:endParaRPr/>
          </a:p>
          <a:p>
            <a:pPr indent="0" lvl="0" marL="0" rtl="0" algn="l">
              <a:spcBef>
                <a:spcPts val="0"/>
              </a:spcBef>
              <a:spcAft>
                <a:spcPts val="0"/>
              </a:spcAft>
              <a:buNone/>
            </a:pPr>
            <a:r>
              <a:rPr lang="en-US" sz="1200"/>
              <a:t>Mat-Su – placer, roads</a:t>
            </a:r>
            <a:endParaRPr/>
          </a:p>
          <a:p>
            <a:pPr indent="0" lvl="0" marL="0" rtl="0" algn="l">
              <a:spcBef>
                <a:spcPts val="0"/>
              </a:spcBef>
              <a:spcAft>
                <a:spcPts val="0"/>
              </a:spcAft>
              <a:buNone/>
            </a:pPr>
            <a:r>
              <a:rPr lang="en-US" sz="1200"/>
              <a:t>Anchorage/SW – roads, Special Areas</a:t>
            </a:r>
            <a:endParaRPr/>
          </a:p>
          <a:p>
            <a:pPr indent="0" lvl="0" marL="0" rtl="0" algn="l">
              <a:spcBef>
                <a:spcPts val="0"/>
              </a:spcBef>
              <a:spcAft>
                <a:spcPts val="0"/>
              </a:spcAft>
              <a:buNone/>
            </a:pPr>
            <a:r>
              <a:rPr lang="en-US" sz="1200"/>
              <a:t>SEAK – timber, Special Areas, hard rock mines (large projects – Kensington, Greens Creek)</a:t>
            </a:r>
            <a:endParaRPr sz="1200"/>
          </a:p>
          <a:p>
            <a:pPr indent="0" lvl="0" marL="0" rtl="0" algn="l">
              <a:spcBef>
                <a:spcPts val="0"/>
              </a:spcBef>
              <a:spcAft>
                <a:spcPts val="0"/>
              </a:spcAft>
              <a:buNone/>
            </a:pPr>
            <a:r>
              <a:t/>
            </a:r>
            <a:endParaRPr/>
          </a:p>
        </p:txBody>
      </p:sp>
      <p:sp>
        <p:nvSpPr>
          <p:cNvPr id="203" name="Google Shape;203;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4702" lvl="0" marL="174702" rtl="0" algn="l">
              <a:spcBef>
                <a:spcPts val="0"/>
              </a:spcBef>
              <a:spcAft>
                <a:spcPts val="0"/>
              </a:spcAft>
              <a:buClr>
                <a:schemeClr val="dk1"/>
              </a:buClr>
              <a:buSzPts val="1200"/>
              <a:buFont typeface="Arial"/>
              <a:buChar char="•"/>
            </a:pPr>
            <a:r>
              <a:rPr lang="en-US"/>
              <a:t>The official way to get to the online catalog is from the ADF&amp;G home page.</a:t>
            </a:r>
            <a:endParaRPr/>
          </a:p>
        </p:txBody>
      </p:sp>
      <p:sp>
        <p:nvSpPr>
          <p:cNvPr id="210" name="Google Shape;210;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226" name="Google Shape;226;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7" name="Google Shape;227;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4:notes"/>
          <p:cNvSpPr txBox="1"/>
          <p:nvPr>
            <p:ph idx="1" type="body"/>
          </p:nvPr>
        </p:nvSpPr>
        <p:spPr>
          <a:xfrm>
            <a:off x="685800" y="4343401"/>
            <a:ext cx="5486400" cy="450079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In 1959, the legislature enacted a Fish and Game Code that included statutory protections for fish passage and later fish habitat. </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Three pieces to our permitting authority</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In addition to the authorities delegated to the Division of Habitat for fish passage and fish habitat protection, the Division of Sport Fish also has authority to regulate the handling (Fish Resource Permit (FRP)) and transport of fish (Fish Transport Permit (FTP)).</a:t>
            </a:r>
            <a:endParaRPr/>
          </a:p>
        </p:txBody>
      </p:sp>
      <p:sp>
        <p:nvSpPr>
          <p:cNvPr id="237" name="Google Shape;237;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5:notes"/>
          <p:cNvSpPr txBox="1"/>
          <p:nvPr>
            <p:ph idx="1" type="body"/>
          </p:nvPr>
        </p:nvSpPr>
        <p:spPr>
          <a:xfrm>
            <a:off x="685800" y="4343400"/>
            <a:ext cx="5650396" cy="48755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The Fishway Act (or .841) applies to any stream with fish and requires that anyone proposing to build an obstruction must provide fish passage around or through the obstruction.  The Ketchikan Creek fish ladder is an example of a structure that would meet this criteria.</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Other examples: dams, culverts, bridges, water withdrawals </a:t>
            </a:r>
            <a:endParaRPr/>
          </a:p>
        </p:txBody>
      </p:sp>
      <p:sp>
        <p:nvSpPr>
          <p:cNvPr id="245" name="Google Shape;24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6:notes"/>
          <p:cNvSpPr txBox="1"/>
          <p:nvPr>
            <p:ph idx="1" type="body"/>
          </p:nvPr>
        </p:nvSpPr>
        <p:spPr>
          <a:xfrm>
            <a:off x="685800" y="4343400"/>
            <a:ext cx="5650396" cy="48755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The statute also requires that the fish passage device be maintained, kept open and unobstructed, and allow the free passage of fish.  </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Examples: beaver dam removals, debris build up after flooding, breaching ice bridges</a:t>
            </a:r>
            <a:endParaRPr/>
          </a:p>
        </p:txBody>
      </p:sp>
      <p:sp>
        <p:nvSpPr>
          <p:cNvPr id="254" name="Google Shape;254;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7:notes"/>
          <p:cNvSpPr txBox="1"/>
          <p:nvPr>
            <p:ph idx="1" type="body"/>
          </p:nvPr>
        </p:nvSpPr>
        <p:spPr>
          <a:xfrm>
            <a:off x="685800" y="4343400"/>
            <a:ext cx="5650396" cy="48755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The culvert shown clearly no longer meets the criteria of the Fishway Act.  </a:t>
            </a:r>
            <a:endParaRPr/>
          </a:p>
        </p:txBody>
      </p:sp>
      <p:sp>
        <p:nvSpPr>
          <p:cNvPr id="261" name="Google Shape;261;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The primary strength of the Fishway Act is that it requires passage for all species of fish. If a structure such as a culvert is authorized, the structure has to maintain fish passage for the life of the structure.</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The primary limitations of the statute are that it addresses fish passage only, so if a project affects habitat in any way beyond fish passage, we have no authority to address that under .841.  </a:t>
            </a:r>
            <a:endParaRPr/>
          </a:p>
        </p:txBody>
      </p:sp>
      <p:sp>
        <p:nvSpPr>
          <p:cNvPr id="271" name="Google Shape;27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280" name="Google Shape;28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 name="Google Shape;281;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most well known of our statutes is referred to as the Anadromous Fish Act or “871”.  The first part of the statute requires the Department to specify all the important freshwater anadromous habitat statewide.  We have done that through the creation of and continued updates to the Anadromous Waters Catalog (AWC).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is important to point out that anadromy refers to any fish that hatches in freshwater, travels to marine &amp; then returns to fresh water. This is not just salmon, but also some species of whitefish, Dolly Varden, steelhead, cutthroat trout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From website: The AWC currently contains over 19,000 streams, rivers or lakes around the state which have been specified as being important for the spawning, rearing or migration of anadromous fish. Based upon thorough surveys of a few drainages it is believed that this number represents less than 50% of the streams, rivers and lakes actually used by anadromous species. It is estimated that at least an additional 20,000 or more anadromous water bodies have not been identified or specified under AS 16.05.871(a).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AWC &amp; maps are important because they specify which streams, rivers and lakes are important to anadromous fish species and therefore afforded protection under AS 16.05.871. Water bodies that are not "specified" within the Catalog and Atlas are not afforded that protection. To be protected under AS 16.05.871, water bodies must be documented as supporting some life function of an anadromous fish species (salmon, trout, char, whitefish, etc.) Anadromous fish must have been seen or collected and identified by a qualified observer. Most nominations come from F&amp;G fisheries biologists. Others are received from private individuals, companies and biologists from other state and federal agencies.</a:t>
            </a:r>
            <a:endParaRPr/>
          </a:p>
          <a:p>
            <a:pPr indent="0" lvl="0" marL="0" rtl="0" algn="l">
              <a:spcBef>
                <a:spcPts val="0"/>
              </a:spcBef>
              <a:spcAft>
                <a:spcPts val="0"/>
              </a:spcAft>
              <a:buNone/>
            </a:pPr>
            <a:r>
              <a:t/>
            </a:r>
            <a:endParaRPr/>
          </a:p>
          <a:p>
            <a:pPr indent="0" lvl="0" marL="0" rtl="0" algn="l">
              <a:spcBef>
                <a:spcPts val="360"/>
              </a:spcBef>
              <a:spcAft>
                <a:spcPts val="0"/>
              </a:spcAft>
              <a:buNone/>
            </a:pPr>
            <a:r>
              <a:rPr lang="en-US"/>
              <a:t>There are numerous ways for the public to access the data available in the AWC.  Online interactive mapper on our website that also included Fish Passage Inventory data and Freshwater Fish Inventory data.  GIS layers are also available for download on our website in addition to KMZ files for viewing the AWC in Google Earth.  PDF copies of the USGS topo quads used for the official Atlas Maps are also available.  </a:t>
            </a:r>
            <a:endParaRPr/>
          </a:p>
        </p:txBody>
      </p:sp>
      <p:sp>
        <p:nvSpPr>
          <p:cNvPr id="299" name="Google Shape;299;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Activities requiring an 871 permit, note this specifically mentions the waterbody’s habitat (within OHW)</a:t>
            </a:r>
            <a:endParaRPr/>
          </a:p>
          <a:p>
            <a:pPr indent="0" lvl="0" marL="0" rtl="0" algn="l">
              <a:spcBef>
                <a:spcPts val="0"/>
              </a:spcBef>
              <a:spcAft>
                <a:spcPts val="0"/>
              </a:spcAft>
              <a:buNone/>
            </a:pPr>
            <a:r>
              <a:t/>
            </a:r>
            <a:endParaRPr sz="1400"/>
          </a:p>
        </p:txBody>
      </p:sp>
      <p:sp>
        <p:nvSpPr>
          <p:cNvPr id="308" name="Google Shape;308;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871 applies to activities that are proposed in specified anadromous waterbodies.  It requires that plans for work are submitted to the department for review, and we then decide to either issue a permit for the project as proposed, issue a permit with specific conditions and stipulations, or deny the permit.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will detail this further later in the presentation how we work with the applicants.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“Proper Protection” – minimize impacts to the extent practicable, mitigate if habitat lost (remove stream barriers, increase off channel habitat, bank stabilize, etc..)</a:t>
            </a:r>
            <a:endParaRPr/>
          </a:p>
        </p:txBody>
      </p:sp>
      <p:sp>
        <p:nvSpPr>
          <p:cNvPr id="315" name="Google Shape;315;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4:notes"/>
          <p:cNvSpPr txBox="1"/>
          <p:nvPr>
            <p:ph idx="1" type="body"/>
          </p:nvPr>
        </p:nvSpPr>
        <p:spPr>
          <a:xfrm>
            <a:off x="685800" y="4197246"/>
            <a:ext cx="5486400" cy="487180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The primary strength of the Anadromous Fish Act is that it is broad in scope and applies to many activities below the OHW of anadromous waterbodies. For fish passage projects, this statute allows us to review designs and make decisions based on more than just fish passage.  We can consider impacts to habitat or stream function and include requirements for streambank restoration and revegetation u/s and d/s of a new culvert. </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Activities typically requiring an .871 permit include: docks, stream crossings, bank stabilization, bridges, utility crossings, culverts, etc.</a:t>
            </a:r>
            <a:endParaRPr/>
          </a:p>
          <a:p>
            <a:pPr indent="0" lvl="0" marL="0" rtl="0" algn="l">
              <a:spcBef>
                <a:spcPts val="0"/>
              </a:spcBef>
              <a:spcAft>
                <a:spcPts val="0"/>
              </a:spcAft>
              <a:buNone/>
            </a:pPr>
            <a:r>
              <a:rPr lang="en-US" sz="1400"/>
              <a:t> </a:t>
            </a:r>
            <a:endParaRPr/>
          </a:p>
          <a:p>
            <a:pPr indent="0" lvl="0" marL="0" rtl="0" algn="l">
              <a:spcBef>
                <a:spcPts val="0"/>
              </a:spcBef>
              <a:spcAft>
                <a:spcPts val="0"/>
              </a:spcAft>
              <a:buNone/>
            </a:pPr>
            <a:r>
              <a:rPr lang="en-US" sz="1400"/>
              <a:t>Another  limitation is that the waterbody must be included in the Anadromous Waters Catalog to be afforded protection under .871.</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Finally, our authority is limited to freshwaters and </a:t>
            </a:r>
            <a:r>
              <a:rPr lang="en-US" sz="1400" u="sng"/>
              <a:t>some tidal areas</a:t>
            </a:r>
            <a:r>
              <a:rPr lang="en-US" sz="1400"/>
              <a:t>.  We have no jurisdiction in in the marine environment.  </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(remember FRPA allows for on the ground notice of fish for commercial forestry activities, doesn’t need AWC)</a:t>
            </a:r>
            <a:endParaRPr/>
          </a:p>
        </p:txBody>
      </p:sp>
      <p:sp>
        <p:nvSpPr>
          <p:cNvPr id="322" name="Google Shape;322;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General Flow Chart of Permit Process….next slide gives detail</a:t>
            </a:r>
            <a:endParaRPr/>
          </a:p>
        </p:txBody>
      </p:sp>
      <p:sp>
        <p:nvSpPr>
          <p:cNvPr id="353" name="Google Shape;353;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Online ADF&amp;G website, or can be included in an email, phone call or in person.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Contact Info</a:t>
            </a:r>
            <a:endParaRPr/>
          </a:p>
          <a:p>
            <a:pPr indent="0" lvl="0" marL="0" rtl="0" algn="l">
              <a:spcBef>
                <a:spcPts val="0"/>
              </a:spcBef>
              <a:spcAft>
                <a:spcPts val="0"/>
              </a:spcAft>
              <a:buNone/>
            </a:pPr>
            <a:r>
              <a:rPr lang="en-US"/>
              <a:t>Description</a:t>
            </a:r>
            <a:endParaRPr/>
          </a:p>
          <a:p>
            <a:pPr indent="0" lvl="0" marL="0" rtl="0" algn="l">
              <a:spcBef>
                <a:spcPts val="0"/>
              </a:spcBef>
              <a:spcAft>
                <a:spcPts val="0"/>
              </a:spcAft>
              <a:buNone/>
            </a:pPr>
            <a:r>
              <a:rPr lang="en-US"/>
              <a:t>Location</a:t>
            </a:r>
            <a:endParaRPr/>
          </a:p>
          <a:p>
            <a:pPr indent="0" lvl="0" marL="0" rtl="0" algn="l">
              <a:spcBef>
                <a:spcPts val="0"/>
              </a:spcBef>
              <a:spcAft>
                <a:spcPts val="0"/>
              </a:spcAft>
              <a:buNone/>
            </a:pPr>
            <a:r>
              <a:rPr lang="en-US"/>
              <a:t>Time Frame</a:t>
            </a:r>
            <a:endParaRPr/>
          </a:p>
          <a:p>
            <a:pPr indent="0" lvl="0" marL="0" rtl="0" algn="l">
              <a:spcBef>
                <a:spcPts val="0"/>
              </a:spcBef>
              <a:spcAft>
                <a:spcPts val="0"/>
              </a:spcAft>
              <a:buNone/>
            </a:pPr>
            <a:r>
              <a:rPr lang="en-US"/>
              <a:t>Methods</a:t>
            </a:r>
            <a:endParaRPr/>
          </a:p>
        </p:txBody>
      </p:sp>
      <p:sp>
        <p:nvSpPr>
          <p:cNvPr id="401" name="Google Shape;401;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Original channel &amp; proposed work</a:t>
            </a:r>
            <a:endParaRPr/>
          </a:p>
        </p:txBody>
      </p:sp>
      <p:sp>
        <p:nvSpPr>
          <p:cNvPr id="410" name="Google Shape;410;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Shows original piers &amp; new ones</a:t>
            </a:r>
            <a:endParaRPr/>
          </a:p>
          <a:p>
            <a:pPr indent="0" lvl="0" marL="0" rtl="0" algn="l">
              <a:spcBef>
                <a:spcPts val="0"/>
              </a:spcBef>
              <a:spcAft>
                <a:spcPts val="0"/>
              </a:spcAft>
              <a:buNone/>
            </a:pPr>
            <a:r>
              <a:rPr lang="en-US"/>
              <a:t>Extent of work</a:t>
            </a:r>
            <a:endParaRPr/>
          </a:p>
          <a:p>
            <a:pPr indent="0" lvl="0" marL="0" rtl="0" algn="l">
              <a:spcBef>
                <a:spcPts val="0"/>
              </a:spcBef>
              <a:spcAft>
                <a:spcPts val="0"/>
              </a:spcAft>
              <a:buNone/>
            </a:pPr>
            <a:r>
              <a:rPr lang="en-US"/>
              <a:t>Stream bed contours</a:t>
            </a:r>
            <a:endParaRPr/>
          </a:p>
        </p:txBody>
      </p:sp>
      <p:sp>
        <p:nvSpPr>
          <p:cNvPr id="417" name="Google Shape;417;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Must have onsite &amp; permit holder is responsible for any contractors.</a:t>
            </a:r>
            <a:endParaRPr/>
          </a:p>
        </p:txBody>
      </p:sp>
      <p:sp>
        <p:nvSpPr>
          <p:cNvPr id="442" name="Google Shape;442;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2" name="Google Shape;13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3" name="Google Shape;13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Our constitution is clear.  Alaskan’s are to develop the land and utilize its resources.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Large Projects – DOT bridges, Large Mines, Oil &amp; Gas – these have a public process component &amp; bring in EIS &amp; EA….multi year.</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On site work &amp; long term monitoring of large projects.</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We comment on multiple projects: </a:t>
            </a:r>
            <a:endParaRPr/>
          </a:p>
          <a:p>
            <a:pPr indent="0" lvl="0" marL="0" rtl="0" algn="l">
              <a:spcBef>
                <a:spcPts val="0"/>
              </a:spcBef>
              <a:spcAft>
                <a:spcPts val="0"/>
              </a:spcAft>
              <a:buNone/>
            </a:pPr>
            <a:r>
              <a:rPr lang="en-US" sz="1400"/>
              <a:t>DNR land use permits, Army Corps (wetland fill), DNR APMA (placer mine), ADEC (discharge permits), ADOT project planning, Borough planning/ development</a:t>
            </a:r>
            <a:endParaRPr/>
          </a:p>
        </p:txBody>
      </p:sp>
      <p:sp>
        <p:nvSpPr>
          <p:cNvPr id="469" name="Google Shape;469;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a few pictures of unauthorized activities we occasionally see in the field.</a:t>
            </a:r>
            <a:endParaRPr/>
          </a:p>
        </p:txBody>
      </p:sp>
      <p:sp>
        <p:nvSpPr>
          <p:cNvPr id="483" name="Google Shape;483;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Placer related (rec &amp; commercial) (900)</a:t>
            </a:r>
            <a:endParaRPr/>
          </a:p>
          <a:p>
            <a:pPr indent="0" lvl="0" marL="0" rtl="0" algn="l">
              <a:spcBef>
                <a:spcPts val="360"/>
              </a:spcBef>
              <a:spcAft>
                <a:spcPts val="0"/>
              </a:spcAft>
              <a:buNone/>
            </a:pPr>
            <a:r>
              <a:rPr lang="en-US"/>
              <a:t>Culverts (130)</a:t>
            </a:r>
            <a:endParaRPr/>
          </a:p>
          <a:p>
            <a:pPr indent="0" lvl="0" marL="0" rtl="0" algn="l">
              <a:spcBef>
                <a:spcPts val="0"/>
              </a:spcBef>
              <a:spcAft>
                <a:spcPts val="0"/>
              </a:spcAft>
              <a:buNone/>
            </a:pPr>
            <a:r>
              <a:rPr lang="en-US"/>
              <a:t>Bank stabilization (100)</a:t>
            </a:r>
            <a:endParaRPr/>
          </a:p>
          <a:p>
            <a:pPr indent="0" lvl="0" marL="0" rtl="0" algn="l">
              <a:spcBef>
                <a:spcPts val="360"/>
              </a:spcBef>
              <a:spcAft>
                <a:spcPts val="0"/>
              </a:spcAft>
              <a:buNone/>
            </a:pPr>
            <a:r>
              <a:rPr lang="en-US"/>
              <a:t>Oil &amp; Gas (90)</a:t>
            </a:r>
            <a:endParaRPr/>
          </a:p>
          <a:p>
            <a:pPr indent="0" lvl="0" marL="0" rtl="0" algn="l">
              <a:spcBef>
                <a:spcPts val="360"/>
              </a:spcBef>
              <a:spcAft>
                <a:spcPts val="0"/>
              </a:spcAft>
              <a:buNone/>
            </a:pPr>
            <a:r>
              <a:rPr lang="en-US"/>
              <a:t>Debris removal (80)</a:t>
            </a:r>
            <a:endParaRPr/>
          </a:p>
          <a:p>
            <a:pPr indent="0" lvl="0" marL="0" rtl="0" algn="l">
              <a:spcBef>
                <a:spcPts val="0"/>
              </a:spcBef>
              <a:spcAft>
                <a:spcPts val="0"/>
              </a:spcAft>
              <a:buNone/>
            </a:pPr>
            <a:r>
              <a:rPr lang="en-US"/>
              <a:t>Bridges (75)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0" name="Google Shape;500;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Smallwood Creek (resident fish only)</a:t>
            </a:r>
            <a:endParaRPr/>
          </a:p>
        </p:txBody>
      </p:sp>
      <p:sp>
        <p:nvSpPr>
          <p:cNvPr id="513" name="Google Shape;513;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Kenai River bank rehabilitation projects &amp; docks</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About 10 years after rehab</a:t>
            </a:r>
            <a:endParaRPr/>
          </a:p>
        </p:txBody>
      </p:sp>
      <p:sp>
        <p:nvSpPr>
          <p:cNvPr id="521" name="Google Shape;521;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Left ones were bad, too small for the velocity removal. The one on the right is a standard water intake for high volume/ velocity removals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Standard Stipulation: Water intake structures designed to prevent the intake, impingement, and/or entrapment of fish shall be installed and maintained at each water intake location.  The effective screen openings may not exceed 0.25 inches (1/4 inch).  To reduce fish impingement on screened surfaces, water velocity at the screen/water interface shall not exceed 0.5 feet per second when the pump is operating.</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For detailed information regarding screened intake device design please consult our webpage &amp; Technical Report No. 97-8</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Plastic bag held close to intake does not get sucked in, juvenile coho can swim next to a properly designed intake.</a:t>
            </a:r>
            <a:endParaRPr/>
          </a:p>
        </p:txBody>
      </p:sp>
      <p:sp>
        <p:nvSpPr>
          <p:cNvPr id="529" name="Google Shape;529;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t>Nenana &amp; Goodpaster Rivers</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US" sz="1400"/>
              <a:t>Intakes were both screened (tie into previous)</a:t>
            </a:r>
            <a:endParaRPr/>
          </a:p>
        </p:txBody>
      </p:sp>
      <p:sp>
        <p:nvSpPr>
          <p:cNvPr id="538" name="Google Shape;538;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400">
                <a:latin typeface="Arial"/>
                <a:ea typeface="Arial"/>
                <a:cs typeface="Arial"/>
                <a:sym typeface="Arial"/>
              </a:rPr>
              <a:t>The log jam photos (Resurrection Creek in Hope) includes a picture of a cabin in danger of falling into the river after the river changed direction.  The new direction also put the Hope Road Bridge into jeopardy. The second photo is of a manufactured log jam to divert the flow back into the original channel.</a:t>
            </a:r>
            <a:endParaRPr/>
          </a:p>
        </p:txBody>
      </p:sp>
      <p:sp>
        <p:nvSpPr>
          <p:cNvPr id="546" name="Google Shape;546;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3" name="Google Shape;14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 name="Google Shape;14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However, Alaskan’s must also conserve our natural resources.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Questions?</a:t>
            </a:r>
            <a:endParaRPr/>
          </a:p>
        </p:txBody>
      </p:sp>
      <p:sp>
        <p:nvSpPr>
          <p:cNvPr id="554" name="Google Shape;554;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4" name="Google Shape;15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5" name="Google Shape;155;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habitat biologists strive to find the balance between resource development and resource protection; similar to all other management biologists within the department.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most resource managers can agree, balancing can be challenging. These are the questions I hope to answer for you today.</a:t>
            </a:r>
            <a:endParaRPr/>
          </a:p>
        </p:txBody>
      </p:sp>
      <p:sp>
        <p:nvSpPr>
          <p:cNvPr id="167" name="Google Shape;167;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Vehicle/ equipment stream crossings</a:t>
            </a:r>
            <a:endParaRPr/>
          </a:p>
          <a:p>
            <a:pPr indent="0" lvl="0" marL="0" rtl="0" algn="l">
              <a:spcBef>
                <a:spcPts val="0"/>
              </a:spcBef>
              <a:spcAft>
                <a:spcPts val="0"/>
              </a:spcAft>
              <a:buNone/>
            </a:pPr>
            <a:r>
              <a:rPr lang="en-US"/>
              <a:t>Water withdrawals (from fish bearing water bodies)</a:t>
            </a:r>
            <a:endParaRPr/>
          </a:p>
          <a:p>
            <a:pPr indent="0" lvl="0" marL="0" rtl="0" algn="l">
              <a:spcBef>
                <a:spcPts val="0"/>
              </a:spcBef>
              <a:spcAft>
                <a:spcPts val="0"/>
              </a:spcAft>
              <a:buNone/>
            </a:pPr>
            <a:r>
              <a:rPr lang="en-US"/>
              <a:t>Stream diversions</a:t>
            </a:r>
            <a:endParaRPr/>
          </a:p>
          <a:p>
            <a:pPr indent="0" lvl="0" marL="0" rtl="0" algn="l">
              <a:spcBef>
                <a:spcPts val="0"/>
              </a:spcBef>
              <a:spcAft>
                <a:spcPts val="0"/>
              </a:spcAft>
              <a:buNone/>
            </a:pPr>
            <a:r>
              <a:rPr lang="en-US"/>
              <a:t>Instream construction &amp; maintenance (bridges, culverts, docks)</a:t>
            </a:r>
            <a:endParaRPr/>
          </a:p>
          <a:p>
            <a:pPr indent="0" lvl="0" marL="0" rtl="0" algn="l">
              <a:spcBef>
                <a:spcPts val="0"/>
              </a:spcBef>
              <a:spcAft>
                <a:spcPts val="0"/>
              </a:spcAft>
              <a:buNone/>
            </a:pPr>
            <a:r>
              <a:rPr lang="en-US"/>
              <a:t>Gravel mining</a:t>
            </a:r>
            <a:endParaRPr/>
          </a:p>
          <a:p>
            <a:pPr indent="0" lvl="0" marL="0" rtl="0" algn="l">
              <a:spcBef>
                <a:spcPts val="0"/>
              </a:spcBef>
              <a:spcAft>
                <a:spcPts val="0"/>
              </a:spcAft>
              <a:buNone/>
            </a:pPr>
            <a:r>
              <a:rPr lang="en-US"/>
              <a:t>Small scale recreational mining (suction dredges)</a:t>
            </a:r>
            <a:endParaRPr/>
          </a:p>
          <a:p>
            <a:pPr indent="0" lvl="1" marL="457200" rtl="0" algn="l">
              <a:spcBef>
                <a:spcPts val="0"/>
              </a:spcBef>
              <a:spcAft>
                <a:spcPts val="0"/>
              </a:spcAft>
              <a:buNone/>
            </a:pPr>
            <a:r>
              <a:rPr lang="en-US"/>
              <a:t>6 inch or less, 18 hp or less</a:t>
            </a:r>
            <a:endParaRPr/>
          </a:p>
          <a:p>
            <a:pPr indent="0" lvl="0" marL="0" rtl="0" algn="l">
              <a:spcBef>
                <a:spcPts val="0"/>
              </a:spcBef>
              <a:spcAft>
                <a:spcPts val="0"/>
              </a:spcAft>
              <a:buNone/>
            </a:pPr>
            <a:r>
              <a:rPr lang="en-US"/>
              <a:t>Bank stabilization/ rehabilitation</a:t>
            </a:r>
            <a:endParaRPr/>
          </a:p>
        </p:txBody>
      </p:sp>
      <p:sp>
        <p:nvSpPr>
          <p:cNvPr id="174" name="Google Shape;174;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195" name="Google Shape;19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6" name="Google Shape;196;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8" name="Shape 18"/>
        <p:cNvGrpSpPr/>
        <p:nvPr/>
      </p:nvGrpSpPr>
      <p:grpSpPr>
        <a:xfrm>
          <a:off x="0" y="0"/>
          <a:ext cx="0" cy="0"/>
          <a:chOff x="0" y="0"/>
          <a:chExt cx="0" cy="0"/>
        </a:xfrm>
      </p:grpSpPr>
      <p:sp>
        <p:nvSpPr>
          <p:cNvPr id="19" name="Google Shape;19;p2"/>
          <p:cNvSpPr/>
          <p:nvPr/>
        </p:nvSpPr>
        <p:spPr>
          <a:xfrm rot="-5400000">
            <a:off x="7554353" y="5254283"/>
            <a:ext cx="1892949" cy="1294228"/>
          </a:xfrm>
          <a:prstGeom prst="triangle">
            <a:avLst>
              <a:gd fmla="val 51323" name="adj"/>
            </a:avLst>
          </a:prstGeom>
          <a:gradFill>
            <a:gsLst>
              <a:gs pos="0">
                <a:srgbClr val="B2004A"/>
              </a:gs>
              <a:gs pos="60000">
                <a:srgbClr val="FF0082"/>
              </a:gs>
              <a:gs pos="100000">
                <a:srgbClr val="FF66A4"/>
              </a:gs>
            </a:gsLst>
            <a:lin ang="15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0" name="Google Shape;20;p2"/>
          <p:cNvSpPr txBox="1"/>
          <p:nvPr>
            <p:ph type="ctrTitle"/>
          </p:nvPr>
        </p:nvSpPr>
        <p:spPr>
          <a:xfrm>
            <a:off x="540544" y="776288"/>
            <a:ext cx="8062912" cy="14700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rgbClr val="FF599C"/>
              </a:buClr>
              <a:buSzPts val="4400"/>
              <a:buFont typeface="Century Gothic"/>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
          <p:cNvSpPr txBox="1"/>
          <p:nvPr>
            <p:ph idx="1" type="subTitle"/>
          </p:nvPr>
        </p:nvSpPr>
        <p:spPr>
          <a:xfrm>
            <a:off x="540544" y="2250280"/>
            <a:ext cx="8062912" cy="1752600"/>
          </a:xfrm>
          <a:prstGeom prst="rect">
            <a:avLst/>
          </a:prstGeom>
          <a:noFill/>
          <a:ln>
            <a:noFill/>
          </a:ln>
        </p:spPr>
        <p:txBody>
          <a:bodyPr anchorCtr="0" anchor="t" bIns="45700" lIns="91425" spcFirstLastPara="1" rIns="91425" wrap="square" tIns="45700">
            <a:noAutofit/>
          </a:bodyPr>
          <a:lstStyle>
            <a:lvl1pPr lvl="0" marR="36576" algn="r">
              <a:spcBef>
                <a:spcPts val="0"/>
              </a:spcBef>
              <a:spcAft>
                <a:spcPts val="0"/>
              </a:spcAft>
              <a:buSzPts val="2400"/>
              <a:buNone/>
              <a:defRPr>
                <a:solidFill>
                  <a:schemeClr val="lt1"/>
                </a:solidFill>
              </a:defRPr>
            </a:lvl1pPr>
            <a:lvl2pPr lvl="1" algn="ctr">
              <a:spcBef>
                <a:spcPts val="360"/>
              </a:spcBef>
              <a:spcAft>
                <a:spcPts val="0"/>
              </a:spcAft>
              <a:buSzPts val="1710"/>
              <a:buNone/>
              <a:defRPr/>
            </a:lvl2pPr>
            <a:lvl3pPr lvl="2" algn="ctr">
              <a:spcBef>
                <a:spcPts val="360"/>
              </a:spcBef>
              <a:spcAft>
                <a:spcPts val="0"/>
              </a:spcAft>
              <a:buSzPts val="1800"/>
              <a:buNone/>
              <a:defRPr/>
            </a:lvl3pPr>
            <a:lvl4pPr lvl="3" algn="ctr">
              <a:spcBef>
                <a:spcPts val="360"/>
              </a:spcBef>
              <a:spcAft>
                <a:spcPts val="0"/>
              </a:spcAft>
              <a:buSzPts val="1800"/>
              <a:buNone/>
              <a:defRPr/>
            </a:lvl4pPr>
            <a:lvl5pPr lvl="4" algn="ctr">
              <a:spcBef>
                <a:spcPts val="360"/>
              </a:spcBef>
              <a:spcAft>
                <a:spcPts val="0"/>
              </a:spcAft>
              <a:buSzPts val="180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22" name="Google Shape;22;p2"/>
          <p:cNvSpPr txBox="1"/>
          <p:nvPr>
            <p:ph idx="10" type="dt"/>
          </p:nvPr>
        </p:nvSpPr>
        <p:spPr>
          <a:xfrm>
            <a:off x="1371600" y="6012656"/>
            <a:ext cx="5791200" cy="365125"/>
          </a:xfrm>
          <a:prstGeom prst="rect">
            <a:avLst/>
          </a:prstGeom>
          <a:noFill/>
          <a:ln>
            <a:noFill/>
          </a:ln>
        </p:spPr>
        <p:txBody>
          <a:bodyPr anchorCtr="0" anchor="t" bIns="0" lIns="91425" spcFirstLastPara="1" rIns="91425" wrap="square" tIns="0">
            <a:noAutofit/>
          </a:bodyPr>
          <a:lstStyle>
            <a:lvl1pPr lvl="0" algn="r">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
          <p:cNvSpPr txBox="1"/>
          <p:nvPr>
            <p:ph idx="11" type="ftr"/>
          </p:nvPr>
        </p:nvSpPr>
        <p:spPr>
          <a:xfrm>
            <a:off x="1371600" y="5650704"/>
            <a:ext cx="5791200" cy="365125"/>
          </a:xfrm>
          <a:prstGeom prst="rect">
            <a:avLst/>
          </a:prstGeom>
          <a:noFill/>
          <a:ln>
            <a:noFill/>
          </a:ln>
        </p:spPr>
        <p:txBody>
          <a:bodyPr anchorCtr="0" anchor="b" bIns="0" lIns="91425" spcFirstLastPara="1" rIns="91425" wrap="square" tIns="0">
            <a:noAutofit/>
          </a:bodyPr>
          <a:lstStyle>
            <a:lvl1pPr lvl="0" algn="r">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
          <p:cNvSpPr txBox="1"/>
          <p:nvPr>
            <p:ph idx="12" type="sldNum"/>
          </p:nvPr>
        </p:nvSpPr>
        <p:spPr>
          <a:xfrm>
            <a:off x="8392247" y="5752307"/>
            <a:ext cx="50292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300" u="none" cap="none" strike="noStrike">
                <a:solidFill>
                  <a:srgbClr val="FFFFFF"/>
                </a:solidFill>
                <a:latin typeface="Century Gothic"/>
                <a:ea typeface="Century Gothic"/>
                <a:cs typeface="Century Gothic"/>
                <a:sym typeface="Century Gothic"/>
              </a:defRPr>
            </a:lvl1pPr>
            <a:lvl2pPr indent="0" lvl="1" marL="0" algn="ctr">
              <a:spcBef>
                <a:spcPts val="0"/>
              </a:spcBef>
              <a:buNone/>
              <a:defRPr b="0" i="0" sz="1300" u="none" cap="none" strike="noStrike">
                <a:solidFill>
                  <a:srgbClr val="FFFFFF"/>
                </a:solidFill>
                <a:latin typeface="Century Gothic"/>
                <a:ea typeface="Century Gothic"/>
                <a:cs typeface="Century Gothic"/>
                <a:sym typeface="Century Gothic"/>
              </a:defRPr>
            </a:lvl2pPr>
            <a:lvl3pPr indent="0" lvl="2" marL="0" algn="ctr">
              <a:spcBef>
                <a:spcPts val="0"/>
              </a:spcBef>
              <a:buNone/>
              <a:defRPr b="0" i="0" sz="1300" u="none" cap="none" strike="noStrike">
                <a:solidFill>
                  <a:srgbClr val="FFFFFF"/>
                </a:solidFill>
                <a:latin typeface="Century Gothic"/>
                <a:ea typeface="Century Gothic"/>
                <a:cs typeface="Century Gothic"/>
                <a:sym typeface="Century Gothic"/>
              </a:defRPr>
            </a:lvl3pPr>
            <a:lvl4pPr indent="0" lvl="3" marL="0" algn="ctr">
              <a:spcBef>
                <a:spcPts val="0"/>
              </a:spcBef>
              <a:buNone/>
              <a:defRPr b="0" i="0" sz="1300" u="none" cap="none" strike="noStrike">
                <a:solidFill>
                  <a:srgbClr val="FFFFFF"/>
                </a:solidFill>
                <a:latin typeface="Century Gothic"/>
                <a:ea typeface="Century Gothic"/>
                <a:cs typeface="Century Gothic"/>
                <a:sym typeface="Century Gothic"/>
              </a:defRPr>
            </a:lvl4pPr>
            <a:lvl5pPr indent="0" lvl="4" marL="0" algn="ctr">
              <a:spcBef>
                <a:spcPts val="0"/>
              </a:spcBef>
              <a:buNone/>
              <a:defRPr b="0" i="0" sz="1300" u="none" cap="none" strike="noStrike">
                <a:solidFill>
                  <a:srgbClr val="FFFFFF"/>
                </a:solidFill>
                <a:latin typeface="Century Gothic"/>
                <a:ea typeface="Century Gothic"/>
                <a:cs typeface="Century Gothic"/>
                <a:sym typeface="Century Gothic"/>
              </a:defRPr>
            </a:lvl5pPr>
            <a:lvl6pPr indent="0" lvl="5" marL="0" algn="ctr">
              <a:spcBef>
                <a:spcPts val="0"/>
              </a:spcBef>
              <a:buNone/>
              <a:defRPr b="0" i="0" sz="1300" u="none" cap="none" strike="noStrike">
                <a:solidFill>
                  <a:srgbClr val="FFFFFF"/>
                </a:solidFill>
                <a:latin typeface="Century Gothic"/>
                <a:ea typeface="Century Gothic"/>
                <a:cs typeface="Century Gothic"/>
                <a:sym typeface="Century Gothic"/>
              </a:defRPr>
            </a:lvl6pPr>
            <a:lvl7pPr indent="0" lvl="6" marL="0" algn="ctr">
              <a:spcBef>
                <a:spcPts val="0"/>
              </a:spcBef>
              <a:buNone/>
              <a:defRPr b="0" i="0" sz="1300" u="none" cap="none" strike="noStrike">
                <a:solidFill>
                  <a:srgbClr val="FFFFFF"/>
                </a:solidFill>
                <a:latin typeface="Century Gothic"/>
                <a:ea typeface="Century Gothic"/>
                <a:cs typeface="Century Gothic"/>
                <a:sym typeface="Century Gothic"/>
              </a:defRPr>
            </a:lvl7pPr>
            <a:lvl8pPr indent="0" lvl="7" marL="0" algn="ctr">
              <a:spcBef>
                <a:spcPts val="0"/>
              </a:spcBef>
              <a:buNone/>
              <a:defRPr b="0" i="0" sz="1300" u="none" cap="none" strike="noStrike">
                <a:solidFill>
                  <a:srgbClr val="FFFFFF"/>
                </a:solidFill>
                <a:latin typeface="Century Gothic"/>
                <a:ea typeface="Century Gothic"/>
                <a:cs typeface="Century Gothic"/>
                <a:sym typeface="Century Gothic"/>
              </a:defRPr>
            </a:lvl8pPr>
            <a:lvl9pPr indent="0" lvl="8" marL="0" algn="ctr">
              <a:spcBef>
                <a:spcPts val="0"/>
              </a:spcBef>
              <a:buNone/>
              <a:defRPr b="0" i="0" sz="1300" u="none" cap="none" strike="noStrike">
                <a:solidFill>
                  <a:srgbClr val="FFFFFF"/>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bg>
      <p:bgPr>
        <a:gradFill>
          <a:gsLst>
            <a:gs pos="0">
              <a:srgbClr val="494949"/>
            </a:gs>
            <a:gs pos="60000">
              <a:srgbClr val="626262"/>
            </a:gs>
            <a:gs pos="100000">
              <a:srgbClr val="8B8B8B"/>
            </a:gs>
          </a:gsLst>
          <a:lin ang="5400000" scaled="0"/>
        </a:gradFill>
      </p:bgPr>
    </p:bg>
    <p:spTree>
      <p:nvGrpSpPr>
        <p:cNvPr id="83" name="Shape 83"/>
        <p:cNvGrpSpPr/>
        <p:nvPr/>
      </p:nvGrpSpPr>
      <p:grpSpPr>
        <a:xfrm>
          <a:off x="0" y="0"/>
          <a:ext cx="0" cy="0"/>
          <a:chOff x="0" y="0"/>
          <a:chExt cx="0" cy="0"/>
        </a:xfrm>
      </p:grpSpPr>
      <p:sp>
        <p:nvSpPr>
          <p:cNvPr id="84" name="Google Shape;84;p11"/>
          <p:cNvSpPr txBox="1"/>
          <p:nvPr>
            <p:ph type="title"/>
          </p:nvPr>
        </p:nvSpPr>
        <p:spPr>
          <a:xfrm rot="-5400000">
            <a:off x="-2295144" y="2882264"/>
            <a:ext cx="5943600" cy="914400"/>
          </a:xfrm>
          <a:prstGeom prst="rect">
            <a:avLst/>
          </a:prstGeom>
          <a:noFill/>
          <a:ln>
            <a:noFill/>
          </a:ln>
        </p:spPr>
        <p:txBody>
          <a:bodyPr anchorCtr="0" anchor="b" bIns="45700" lIns="91425" spcFirstLastPara="1" rIns="91425" wrap="square" tIns="45700">
            <a:noAutofit/>
          </a:bodyPr>
          <a:lstStyle>
            <a:lvl1pPr lvl="0" marR="18288" algn="r">
              <a:spcBef>
                <a:spcPts val="0"/>
              </a:spcBef>
              <a:spcAft>
                <a:spcPts val="0"/>
              </a:spcAft>
              <a:buClr>
                <a:srgbClr val="FF599C"/>
              </a:buClr>
              <a:buSzPts val="2900"/>
              <a:buFont typeface="Century Gothic"/>
              <a:buNone/>
              <a:defRPr b="0" sz="29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1"/>
          <p:cNvSpPr txBox="1"/>
          <p:nvPr>
            <p:ph idx="1" type="body"/>
          </p:nvPr>
        </p:nvSpPr>
        <p:spPr>
          <a:xfrm>
            <a:off x="1135856" y="367664"/>
            <a:ext cx="2438400" cy="5943600"/>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SzPts val="1120"/>
              <a:buNone/>
              <a:defRPr sz="1400"/>
            </a:lvl1pPr>
            <a:lvl2pPr indent="-228600" lvl="1" marL="914400" algn="l">
              <a:spcBef>
                <a:spcPts val="240"/>
              </a:spcBef>
              <a:spcAft>
                <a:spcPts val="0"/>
              </a:spcAft>
              <a:buSzPts val="1140"/>
              <a:buNone/>
              <a:defRPr sz="1200"/>
            </a:lvl2pPr>
            <a:lvl3pPr indent="-228600" lvl="2" marL="1371600" algn="l">
              <a:spcBef>
                <a:spcPts val="200"/>
              </a:spcBef>
              <a:spcAft>
                <a:spcPts val="0"/>
              </a:spcAft>
              <a:buSzPts val="1000"/>
              <a:buNone/>
              <a:defRPr sz="1000"/>
            </a:lvl3pPr>
            <a:lvl4pPr indent="-228600" lvl="3" marL="1828800" algn="l">
              <a:spcBef>
                <a:spcPts val="180"/>
              </a:spcBef>
              <a:spcAft>
                <a:spcPts val="0"/>
              </a:spcAft>
              <a:buSzPts val="900"/>
              <a:buNone/>
              <a:defRPr sz="900"/>
            </a:lvl4pPr>
            <a:lvl5pPr indent="-228600" lvl="4" marL="2286000" algn="l">
              <a:spcBef>
                <a:spcPts val="180"/>
              </a:spcBef>
              <a:spcAft>
                <a:spcPts val="0"/>
              </a:spcAft>
              <a:buSzPts val="900"/>
              <a:buNone/>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6" name="Google Shape;86;p11"/>
          <p:cNvSpPr txBox="1"/>
          <p:nvPr>
            <p:ph idx="2" type="body"/>
          </p:nvPr>
        </p:nvSpPr>
        <p:spPr>
          <a:xfrm>
            <a:off x="3651250" y="320040"/>
            <a:ext cx="5276088" cy="5989320"/>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SzPts val="2400"/>
              <a:buChar char="⦿"/>
              <a:defRPr sz="3000"/>
            </a:lvl1pPr>
            <a:lvl2pPr indent="-385444" lvl="1" marL="914400" algn="l">
              <a:spcBef>
                <a:spcPts val="520"/>
              </a:spcBef>
              <a:spcAft>
                <a:spcPts val="0"/>
              </a:spcAft>
              <a:buSzPts val="2470"/>
              <a:buChar char="›"/>
              <a:defRPr sz="2600"/>
            </a:lvl2pPr>
            <a:lvl3pPr indent="-381000" lvl="2" marL="1371600" algn="l">
              <a:spcBef>
                <a:spcPts val="480"/>
              </a:spcBef>
              <a:spcAft>
                <a:spcPts val="0"/>
              </a:spcAft>
              <a:buSzPts val="2400"/>
              <a:buChar char="●"/>
              <a:defRPr sz="2400"/>
            </a:lvl3pPr>
            <a:lvl4pPr indent="-355600" lvl="3" marL="1828800" algn="l">
              <a:spcBef>
                <a:spcPts val="400"/>
              </a:spcBef>
              <a:spcAft>
                <a:spcPts val="0"/>
              </a:spcAft>
              <a:buSzPts val="2000"/>
              <a:buChar char="●"/>
              <a:defRPr sz="2000"/>
            </a:lvl4pPr>
            <a:lvl5pPr indent="-355600" lvl="4" marL="2286000" algn="l">
              <a:spcBef>
                <a:spcPts val="400"/>
              </a:spcBef>
              <a:spcAft>
                <a:spcPts val="0"/>
              </a:spcAft>
              <a:buSzPts val="2000"/>
              <a:buChar char="●"/>
              <a:defRPr sz="20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7" name="Google Shape;87;p11"/>
          <p:cNvSpPr txBox="1"/>
          <p:nvPr>
            <p:ph idx="10" type="dt"/>
          </p:nvPr>
        </p:nvSpPr>
        <p:spPr>
          <a:xfrm>
            <a:off x="6278976" y="6556248"/>
            <a:ext cx="21336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1"/>
          <p:cNvSpPr txBox="1"/>
          <p:nvPr>
            <p:ph idx="11" type="ftr"/>
          </p:nvPr>
        </p:nvSpPr>
        <p:spPr>
          <a:xfrm>
            <a:off x="1135856" y="6556248"/>
            <a:ext cx="5143120" cy="30175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1"/>
          <p:cNvSpPr txBox="1"/>
          <p:nvPr>
            <p:ph idx="12" type="sldNum"/>
          </p:nvPr>
        </p:nvSpPr>
        <p:spPr>
          <a:xfrm>
            <a:off x="8410576" y="6556248"/>
            <a:ext cx="50292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sz="900">
                <a:solidFill>
                  <a:schemeClr val="lt1"/>
                </a:solidFill>
                <a:latin typeface="Century Gothic"/>
                <a:ea typeface="Century Gothic"/>
                <a:cs typeface="Century Gothic"/>
                <a:sym typeface="Century Gothic"/>
              </a:defRPr>
            </a:lvl1pPr>
            <a:lvl2pPr indent="0" lvl="1" marL="0" algn="ctr">
              <a:spcBef>
                <a:spcPts val="0"/>
              </a:spcBef>
              <a:buNone/>
              <a:defRPr sz="900">
                <a:solidFill>
                  <a:schemeClr val="lt1"/>
                </a:solidFill>
                <a:latin typeface="Century Gothic"/>
                <a:ea typeface="Century Gothic"/>
                <a:cs typeface="Century Gothic"/>
                <a:sym typeface="Century Gothic"/>
              </a:defRPr>
            </a:lvl2pPr>
            <a:lvl3pPr indent="0" lvl="2" marL="0" algn="ctr">
              <a:spcBef>
                <a:spcPts val="0"/>
              </a:spcBef>
              <a:buNone/>
              <a:defRPr sz="900">
                <a:solidFill>
                  <a:schemeClr val="lt1"/>
                </a:solidFill>
                <a:latin typeface="Century Gothic"/>
                <a:ea typeface="Century Gothic"/>
                <a:cs typeface="Century Gothic"/>
                <a:sym typeface="Century Gothic"/>
              </a:defRPr>
            </a:lvl3pPr>
            <a:lvl4pPr indent="0" lvl="3" marL="0" algn="ctr">
              <a:spcBef>
                <a:spcPts val="0"/>
              </a:spcBef>
              <a:buNone/>
              <a:defRPr sz="900">
                <a:solidFill>
                  <a:schemeClr val="lt1"/>
                </a:solidFill>
                <a:latin typeface="Century Gothic"/>
                <a:ea typeface="Century Gothic"/>
                <a:cs typeface="Century Gothic"/>
                <a:sym typeface="Century Gothic"/>
              </a:defRPr>
            </a:lvl4pPr>
            <a:lvl5pPr indent="0" lvl="4" marL="0" algn="ctr">
              <a:spcBef>
                <a:spcPts val="0"/>
              </a:spcBef>
              <a:buNone/>
              <a:defRPr sz="900">
                <a:solidFill>
                  <a:schemeClr val="lt1"/>
                </a:solidFill>
                <a:latin typeface="Century Gothic"/>
                <a:ea typeface="Century Gothic"/>
                <a:cs typeface="Century Gothic"/>
                <a:sym typeface="Century Gothic"/>
              </a:defRPr>
            </a:lvl5pPr>
            <a:lvl6pPr indent="0" lvl="5" marL="0" algn="ctr">
              <a:spcBef>
                <a:spcPts val="0"/>
              </a:spcBef>
              <a:buNone/>
              <a:defRPr sz="900">
                <a:solidFill>
                  <a:schemeClr val="lt1"/>
                </a:solidFill>
                <a:latin typeface="Century Gothic"/>
                <a:ea typeface="Century Gothic"/>
                <a:cs typeface="Century Gothic"/>
                <a:sym typeface="Century Gothic"/>
              </a:defRPr>
            </a:lvl6pPr>
            <a:lvl7pPr indent="0" lvl="6" marL="0" algn="ctr">
              <a:spcBef>
                <a:spcPts val="0"/>
              </a:spcBef>
              <a:buNone/>
              <a:defRPr sz="900">
                <a:solidFill>
                  <a:schemeClr val="lt1"/>
                </a:solidFill>
                <a:latin typeface="Century Gothic"/>
                <a:ea typeface="Century Gothic"/>
                <a:cs typeface="Century Gothic"/>
                <a:sym typeface="Century Gothic"/>
              </a:defRPr>
            </a:lvl7pPr>
            <a:lvl8pPr indent="0" lvl="7" marL="0" algn="ctr">
              <a:spcBef>
                <a:spcPts val="0"/>
              </a:spcBef>
              <a:buNone/>
              <a:defRPr sz="900">
                <a:solidFill>
                  <a:schemeClr val="lt1"/>
                </a:solidFill>
                <a:latin typeface="Century Gothic"/>
                <a:ea typeface="Century Gothic"/>
                <a:cs typeface="Century Gothic"/>
                <a:sym typeface="Century Gothic"/>
              </a:defRPr>
            </a:lvl8pPr>
            <a:lvl9pPr indent="0" lvl="8" marL="0" algn="ctr">
              <a:spcBef>
                <a:spcPts val="0"/>
              </a:spcBef>
              <a:buNone/>
              <a:defRPr sz="9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bg>
      <p:bgPr>
        <a:gradFill>
          <a:gsLst>
            <a:gs pos="0">
              <a:schemeClr val="dk1"/>
            </a:gs>
            <a:gs pos="60000">
              <a:schemeClr val="dk1"/>
            </a:gs>
            <a:gs pos="100000">
              <a:srgbClr val="6C6C6C"/>
            </a:gs>
          </a:gsLst>
          <a:lin ang="5400000" scaled="0"/>
        </a:gradFill>
      </p:bgPr>
    </p:bg>
    <p:spTree>
      <p:nvGrpSpPr>
        <p:cNvPr id="90" name="Shape 90"/>
        <p:cNvGrpSpPr/>
        <p:nvPr/>
      </p:nvGrpSpPr>
      <p:grpSpPr>
        <a:xfrm>
          <a:off x="0" y="0"/>
          <a:ext cx="0" cy="0"/>
          <a:chOff x="0" y="0"/>
          <a:chExt cx="0" cy="0"/>
        </a:xfrm>
      </p:grpSpPr>
      <p:sp>
        <p:nvSpPr>
          <p:cNvPr id="91" name="Google Shape;91;p12"/>
          <p:cNvSpPr txBox="1"/>
          <p:nvPr>
            <p:ph type="title"/>
          </p:nvPr>
        </p:nvSpPr>
        <p:spPr>
          <a:xfrm rot="-5400000">
            <a:off x="-2523744" y="2894096"/>
            <a:ext cx="6400800" cy="9144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FF599C"/>
              </a:buClr>
              <a:buSzPts val="3000"/>
              <a:buFont typeface="Century Gothic"/>
              <a:buNone/>
              <a:defRPr b="0" sz="3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12"/>
          <p:cNvSpPr/>
          <p:nvPr>
            <p:ph idx="2" type="pic"/>
          </p:nvPr>
        </p:nvSpPr>
        <p:spPr>
          <a:xfrm>
            <a:off x="1138237" y="373966"/>
            <a:ext cx="7333488" cy="5486400"/>
          </a:xfrm>
          <a:prstGeom prst="rect">
            <a:avLst/>
          </a:prstGeom>
          <a:solidFill>
            <a:srgbClr val="4A4A4A"/>
          </a:solidFill>
          <a:ln>
            <a:noFill/>
          </a:ln>
        </p:spPr>
        <p:txBody>
          <a:bodyPr anchorCtr="0" anchor="t" bIns="45700" lIns="91425" spcFirstLastPara="1" rIns="91425" wrap="square" tIns="45700">
            <a:noAutofit/>
          </a:bodyPr>
          <a:lstStyle>
            <a:lvl1pPr lvl="0" marR="0" rtl="0" algn="l">
              <a:spcBef>
                <a:spcPts val="640"/>
              </a:spcBef>
              <a:spcAft>
                <a:spcPts val="0"/>
              </a:spcAft>
              <a:buClr>
                <a:schemeClr val="accent1"/>
              </a:buClr>
              <a:buSzPts val="2560"/>
              <a:buFont typeface="Noto Sans Symbols"/>
              <a:buNone/>
              <a:defRPr b="0" i="0" sz="3200" u="none" cap="none" strike="noStrike">
                <a:solidFill>
                  <a:schemeClr val="lt1"/>
                </a:solidFill>
                <a:latin typeface="Century Gothic"/>
                <a:ea typeface="Century Gothic"/>
                <a:cs typeface="Century Gothic"/>
                <a:sym typeface="Century Gothic"/>
              </a:defRPr>
            </a:lvl1pPr>
            <a:lvl2pPr lvl="1" marR="0" rtl="0" algn="l">
              <a:spcBef>
                <a:spcPts val="520"/>
              </a:spcBef>
              <a:spcAft>
                <a:spcPts val="0"/>
              </a:spcAft>
              <a:buClr>
                <a:schemeClr val="accent1"/>
              </a:buClr>
              <a:buSzPts val="2470"/>
              <a:buFont typeface="Verdana"/>
              <a:buChar char="›"/>
              <a:defRPr b="0" i="0" sz="2600" u="none" cap="none" strike="noStrike">
                <a:solidFill>
                  <a:schemeClr val="lt1"/>
                </a:solidFill>
                <a:latin typeface="Century Gothic"/>
                <a:ea typeface="Century Gothic"/>
                <a:cs typeface="Century Gothic"/>
                <a:sym typeface="Century Gothic"/>
              </a:defRPr>
            </a:lvl2pPr>
            <a:lvl3pPr lvl="2" marR="0" rtl="0" algn="l">
              <a:spcBef>
                <a:spcPts val="480"/>
              </a:spcBef>
              <a:spcAft>
                <a:spcPts val="0"/>
              </a:spcAft>
              <a:buClr>
                <a:schemeClr val="accent1"/>
              </a:buClr>
              <a:buSzPts val="2400"/>
              <a:buFont typeface="Noto Sans Symbols"/>
              <a:buChar char="●"/>
              <a:defRPr b="0" i="0" sz="2400" u="none" cap="none" strike="noStrike">
                <a:solidFill>
                  <a:schemeClr val="lt1"/>
                </a:solidFill>
                <a:latin typeface="Century Gothic"/>
                <a:ea typeface="Century Gothic"/>
                <a:cs typeface="Century Gothic"/>
                <a:sym typeface="Century Gothic"/>
              </a:defRPr>
            </a:lvl3pPr>
            <a:lvl4pPr lvl="3" marR="0" rtl="0" algn="l">
              <a:spcBef>
                <a:spcPts val="400"/>
              </a:spcBef>
              <a:spcAft>
                <a:spcPts val="0"/>
              </a:spcAft>
              <a:buClr>
                <a:schemeClr val="accent1"/>
              </a:buClr>
              <a:buSzPts val="2000"/>
              <a:buFont typeface="Noto Sans Symbols"/>
              <a:buChar char="●"/>
              <a:defRPr b="0" i="0" sz="2000" u="none" cap="none" strike="noStrike">
                <a:solidFill>
                  <a:schemeClr val="lt1"/>
                </a:solidFill>
                <a:latin typeface="Century Gothic"/>
                <a:ea typeface="Century Gothic"/>
                <a:cs typeface="Century Gothic"/>
                <a:sym typeface="Century Gothic"/>
              </a:defRPr>
            </a:lvl4pPr>
            <a:lvl5pPr lvl="4" marR="0" rtl="0" algn="l">
              <a:spcBef>
                <a:spcPts val="380"/>
              </a:spcBef>
              <a:spcAft>
                <a:spcPts val="0"/>
              </a:spcAft>
              <a:buClr>
                <a:srgbClr val="FF8EB1"/>
              </a:buClr>
              <a:buSzPts val="1900"/>
              <a:buFont typeface="Noto Sans Symbols"/>
              <a:buChar char="●"/>
              <a:defRPr b="0" i="0" sz="1900" u="none" cap="none" strike="noStrike">
                <a:solidFill>
                  <a:schemeClr val="lt1"/>
                </a:solidFill>
                <a:latin typeface="Century Gothic"/>
                <a:ea typeface="Century Gothic"/>
                <a:cs typeface="Century Gothic"/>
                <a:sym typeface="Century Gothic"/>
              </a:defRPr>
            </a:lvl5pPr>
            <a:lvl6pPr lvl="5" marR="0" rtl="0" algn="l">
              <a:spcBef>
                <a:spcPts val="360"/>
              </a:spcBef>
              <a:spcAft>
                <a:spcPts val="0"/>
              </a:spcAft>
              <a:buClr>
                <a:srgbClr val="FF8EB1"/>
              </a:buClr>
              <a:buSzPts val="1800"/>
              <a:buFont typeface="Noto Sans Symbols"/>
              <a:buChar char="●"/>
              <a:defRPr b="0" i="0" sz="1800" u="none" cap="none" strike="noStrike">
                <a:solidFill>
                  <a:schemeClr val="lt1"/>
                </a:solidFill>
                <a:latin typeface="Century Gothic"/>
                <a:ea typeface="Century Gothic"/>
                <a:cs typeface="Century Gothic"/>
                <a:sym typeface="Century Gothic"/>
              </a:defRPr>
            </a:lvl6pPr>
            <a:lvl7pPr lvl="6" marR="0" rtl="0" algn="l">
              <a:spcBef>
                <a:spcPts val="320"/>
              </a:spcBef>
              <a:spcAft>
                <a:spcPts val="0"/>
              </a:spcAft>
              <a:buClr>
                <a:srgbClr val="FF8EB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7pPr>
            <a:lvl8pPr lvl="7" marR="0" rtl="0" algn="l">
              <a:spcBef>
                <a:spcPts val="320"/>
              </a:spcBef>
              <a:spcAft>
                <a:spcPts val="0"/>
              </a:spcAft>
              <a:buClr>
                <a:srgbClr val="FF8EB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8pPr>
            <a:lvl9pPr lvl="8" marR="0" rtl="0" algn="l">
              <a:spcBef>
                <a:spcPts val="320"/>
              </a:spcBef>
              <a:spcAft>
                <a:spcPts val="0"/>
              </a:spcAft>
              <a:buClr>
                <a:srgbClr val="FF8EB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9pPr>
          </a:lstStyle>
          <a:p/>
        </p:txBody>
      </p:sp>
      <p:sp>
        <p:nvSpPr>
          <p:cNvPr id="93" name="Google Shape;93;p12"/>
          <p:cNvSpPr txBox="1"/>
          <p:nvPr>
            <p:ph idx="1" type="body"/>
          </p:nvPr>
        </p:nvSpPr>
        <p:spPr>
          <a:xfrm>
            <a:off x="1143000" y="5867400"/>
            <a:ext cx="7333488" cy="685800"/>
          </a:xfrm>
          <a:prstGeom prst="rect">
            <a:avLst/>
          </a:prstGeom>
          <a:solidFill>
            <a:schemeClr val="accent1">
              <a:alpha val="14901"/>
            </a:schemeClr>
          </a:solidFill>
          <a:ln cap="flat" cmpd="sng" w="9525">
            <a:solidFill>
              <a:schemeClr val="accent1"/>
            </a:solidFill>
            <a:prstDash val="solid"/>
            <a:miter lim="800000"/>
            <a:headEnd len="sm" w="sm" type="none"/>
            <a:tailEnd len="sm" w="sm" type="none"/>
          </a:ln>
        </p:spPr>
        <p:txBody>
          <a:bodyPr anchorCtr="0" anchor="t" bIns="45700" lIns="91425" spcFirstLastPara="1" rIns="91425" wrap="square" tIns="45700">
            <a:noAutofit/>
          </a:bodyPr>
          <a:lstStyle>
            <a:lvl1pPr indent="-228600" lvl="0" marL="457200" algn="l">
              <a:spcBef>
                <a:spcPts val="0"/>
              </a:spcBef>
              <a:spcAft>
                <a:spcPts val="0"/>
              </a:spcAft>
              <a:buSzPts val="1120"/>
              <a:buNone/>
              <a:defRPr sz="1400"/>
            </a:lvl1pPr>
            <a:lvl2pPr indent="-300990" lvl="1" marL="914400" algn="l">
              <a:spcBef>
                <a:spcPts val="240"/>
              </a:spcBef>
              <a:spcAft>
                <a:spcPts val="0"/>
              </a:spcAft>
              <a:buSzPts val="1140"/>
              <a:buChar char="›"/>
              <a:defRPr sz="1200"/>
            </a:lvl2pPr>
            <a:lvl3pPr indent="-292100" lvl="2" marL="1371600" algn="l">
              <a:spcBef>
                <a:spcPts val="200"/>
              </a:spcBef>
              <a:spcAft>
                <a:spcPts val="0"/>
              </a:spcAft>
              <a:buSzPts val="1000"/>
              <a:buChar char="●"/>
              <a:defRPr sz="1000"/>
            </a:lvl3pPr>
            <a:lvl4pPr indent="-285750" lvl="3" marL="1828800" algn="l">
              <a:spcBef>
                <a:spcPts val="180"/>
              </a:spcBef>
              <a:spcAft>
                <a:spcPts val="0"/>
              </a:spcAft>
              <a:buSzPts val="900"/>
              <a:buChar char="●"/>
              <a:defRPr sz="900"/>
            </a:lvl4pPr>
            <a:lvl5pPr indent="-285750" lvl="4" marL="2286000" algn="l">
              <a:spcBef>
                <a:spcPts val="180"/>
              </a:spcBef>
              <a:spcAft>
                <a:spcPts val="0"/>
              </a:spcAft>
              <a:buSzPts val="900"/>
              <a:buChar char="●"/>
              <a:defRPr sz="9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4" name="Google Shape;94;p12"/>
          <p:cNvSpPr txBox="1"/>
          <p:nvPr>
            <p:ph idx="10" type="dt"/>
          </p:nvPr>
        </p:nvSpPr>
        <p:spPr>
          <a:xfrm>
            <a:off x="6108192" y="6556248"/>
            <a:ext cx="210312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2"/>
          <p:cNvSpPr txBox="1"/>
          <p:nvPr>
            <p:ph idx="11" type="ftr"/>
          </p:nvPr>
        </p:nvSpPr>
        <p:spPr>
          <a:xfrm>
            <a:off x="1170432" y="6557169"/>
            <a:ext cx="4948072" cy="30175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2"/>
          <p:cNvSpPr txBox="1"/>
          <p:nvPr>
            <p:ph idx="12" type="sldNum"/>
          </p:nvPr>
        </p:nvSpPr>
        <p:spPr>
          <a:xfrm>
            <a:off x="8217192" y="6556248"/>
            <a:ext cx="36576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sz="900">
                <a:solidFill>
                  <a:schemeClr val="lt1"/>
                </a:solidFill>
                <a:latin typeface="Century Gothic"/>
                <a:ea typeface="Century Gothic"/>
                <a:cs typeface="Century Gothic"/>
                <a:sym typeface="Century Gothic"/>
              </a:defRPr>
            </a:lvl1pPr>
            <a:lvl2pPr indent="0" lvl="1" marL="0" algn="ctr">
              <a:spcBef>
                <a:spcPts val="0"/>
              </a:spcBef>
              <a:buNone/>
              <a:defRPr sz="900">
                <a:solidFill>
                  <a:schemeClr val="lt1"/>
                </a:solidFill>
                <a:latin typeface="Century Gothic"/>
                <a:ea typeface="Century Gothic"/>
                <a:cs typeface="Century Gothic"/>
                <a:sym typeface="Century Gothic"/>
              </a:defRPr>
            </a:lvl2pPr>
            <a:lvl3pPr indent="0" lvl="2" marL="0" algn="ctr">
              <a:spcBef>
                <a:spcPts val="0"/>
              </a:spcBef>
              <a:buNone/>
              <a:defRPr sz="900">
                <a:solidFill>
                  <a:schemeClr val="lt1"/>
                </a:solidFill>
                <a:latin typeface="Century Gothic"/>
                <a:ea typeface="Century Gothic"/>
                <a:cs typeface="Century Gothic"/>
                <a:sym typeface="Century Gothic"/>
              </a:defRPr>
            </a:lvl3pPr>
            <a:lvl4pPr indent="0" lvl="3" marL="0" algn="ctr">
              <a:spcBef>
                <a:spcPts val="0"/>
              </a:spcBef>
              <a:buNone/>
              <a:defRPr sz="900">
                <a:solidFill>
                  <a:schemeClr val="lt1"/>
                </a:solidFill>
                <a:latin typeface="Century Gothic"/>
                <a:ea typeface="Century Gothic"/>
                <a:cs typeface="Century Gothic"/>
                <a:sym typeface="Century Gothic"/>
              </a:defRPr>
            </a:lvl4pPr>
            <a:lvl5pPr indent="0" lvl="4" marL="0" algn="ctr">
              <a:spcBef>
                <a:spcPts val="0"/>
              </a:spcBef>
              <a:buNone/>
              <a:defRPr sz="900">
                <a:solidFill>
                  <a:schemeClr val="lt1"/>
                </a:solidFill>
                <a:latin typeface="Century Gothic"/>
                <a:ea typeface="Century Gothic"/>
                <a:cs typeface="Century Gothic"/>
                <a:sym typeface="Century Gothic"/>
              </a:defRPr>
            </a:lvl5pPr>
            <a:lvl6pPr indent="0" lvl="5" marL="0" algn="ctr">
              <a:spcBef>
                <a:spcPts val="0"/>
              </a:spcBef>
              <a:buNone/>
              <a:defRPr sz="900">
                <a:solidFill>
                  <a:schemeClr val="lt1"/>
                </a:solidFill>
                <a:latin typeface="Century Gothic"/>
                <a:ea typeface="Century Gothic"/>
                <a:cs typeface="Century Gothic"/>
                <a:sym typeface="Century Gothic"/>
              </a:defRPr>
            </a:lvl6pPr>
            <a:lvl7pPr indent="0" lvl="6" marL="0" algn="ctr">
              <a:spcBef>
                <a:spcPts val="0"/>
              </a:spcBef>
              <a:buNone/>
              <a:defRPr sz="900">
                <a:solidFill>
                  <a:schemeClr val="lt1"/>
                </a:solidFill>
                <a:latin typeface="Century Gothic"/>
                <a:ea typeface="Century Gothic"/>
                <a:cs typeface="Century Gothic"/>
                <a:sym typeface="Century Gothic"/>
              </a:defRPr>
            </a:lvl7pPr>
            <a:lvl8pPr indent="0" lvl="7" marL="0" algn="ctr">
              <a:spcBef>
                <a:spcPts val="0"/>
              </a:spcBef>
              <a:buNone/>
              <a:defRPr sz="900">
                <a:solidFill>
                  <a:schemeClr val="lt1"/>
                </a:solidFill>
                <a:latin typeface="Century Gothic"/>
                <a:ea typeface="Century Gothic"/>
                <a:cs typeface="Century Gothic"/>
                <a:sym typeface="Century Gothic"/>
              </a:defRPr>
            </a:lvl8pPr>
            <a:lvl9pPr indent="0" lvl="8" marL="0" algn="ctr">
              <a:spcBef>
                <a:spcPts val="0"/>
              </a:spcBef>
              <a:buNone/>
              <a:defRPr sz="9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7" name="Shape 97"/>
        <p:cNvGrpSpPr/>
        <p:nvPr/>
      </p:nvGrpSpPr>
      <p:grpSpPr>
        <a:xfrm>
          <a:off x="0" y="0"/>
          <a:ext cx="0" cy="0"/>
          <a:chOff x="0" y="0"/>
          <a:chExt cx="0" cy="0"/>
        </a:xfrm>
      </p:grpSpPr>
      <p:sp>
        <p:nvSpPr>
          <p:cNvPr id="98" name="Google Shape;98;p13"/>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FF599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3"/>
          <p:cNvSpPr txBox="1"/>
          <p:nvPr>
            <p:ph idx="1" type="body"/>
          </p:nvPr>
        </p:nvSpPr>
        <p:spPr>
          <a:xfrm rot="5400000">
            <a:off x="2286000" y="54008"/>
            <a:ext cx="4572000" cy="8229600"/>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0" name="Google Shape;100;p13"/>
          <p:cNvSpPr txBox="1"/>
          <p:nvPr>
            <p:ph idx="10" type="dt"/>
          </p:nvPr>
        </p:nvSpPr>
        <p:spPr>
          <a:xfrm>
            <a:off x="4791456" y="6480969"/>
            <a:ext cx="21336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3"/>
          <p:cNvSpPr txBox="1"/>
          <p:nvPr>
            <p:ph idx="11" type="ftr"/>
          </p:nvPr>
        </p:nvSpPr>
        <p:spPr>
          <a:xfrm>
            <a:off x="457200" y="6481890"/>
            <a:ext cx="4260056"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3"/>
          <p:cNvSpPr txBox="1"/>
          <p:nvPr>
            <p:ph idx="12" type="sldNum"/>
          </p:nvPr>
        </p:nvSpPr>
        <p:spPr>
          <a:xfrm>
            <a:off x="7589520" y="6480969"/>
            <a:ext cx="50292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3" name="Shape 103"/>
        <p:cNvGrpSpPr/>
        <p:nvPr/>
      </p:nvGrpSpPr>
      <p:grpSpPr>
        <a:xfrm>
          <a:off x="0" y="0"/>
          <a:ext cx="0" cy="0"/>
          <a:chOff x="0" y="0"/>
          <a:chExt cx="0" cy="0"/>
        </a:xfrm>
      </p:grpSpPr>
      <p:sp>
        <p:nvSpPr>
          <p:cNvPr id="104" name="Google Shape;104;p14"/>
          <p:cNvSpPr txBox="1"/>
          <p:nvPr>
            <p:ph type="title"/>
          </p:nvPr>
        </p:nvSpPr>
        <p:spPr>
          <a:xfrm rot="5400000">
            <a:off x="4991100" y="2171700"/>
            <a:ext cx="5486400" cy="1905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FF599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4"/>
          <p:cNvSpPr txBox="1"/>
          <p:nvPr>
            <p:ph idx="1" type="body"/>
          </p:nvPr>
        </p:nvSpPr>
        <p:spPr>
          <a:xfrm rot="5400000">
            <a:off x="838200" y="0"/>
            <a:ext cx="5486400" cy="6248400"/>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106" name="Google Shape;106;p14"/>
          <p:cNvSpPr txBox="1"/>
          <p:nvPr>
            <p:ph idx="10" type="dt"/>
          </p:nvPr>
        </p:nvSpPr>
        <p:spPr>
          <a:xfrm>
            <a:off x="4791456" y="6480969"/>
            <a:ext cx="21336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4"/>
          <p:cNvSpPr txBox="1"/>
          <p:nvPr>
            <p:ph idx="11" type="ftr"/>
          </p:nvPr>
        </p:nvSpPr>
        <p:spPr>
          <a:xfrm>
            <a:off x="457200" y="6481890"/>
            <a:ext cx="4260056"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4"/>
          <p:cNvSpPr txBox="1"/>
          <p:nvPr>
            <p:ph idx="12" type="sldNum"/>
          </p:nvPr>
        </p:nvSpPr>
        <p:spPr>
          <a:xfrm>
            <a:off x="7589520" y="6480969"/>
            <a:ext cx="50292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5" name="Shape 25"/>
        <p:cNvGrpSpPr/>
        <p:nvPr/>
      </p:nvGrpSpPr>
      <p:grpSpPr>
        <a:xfrm>
          <a:off x="0" y="0"/>
          <a:ext cx="0" cy="0"/>
          <a:chOff x="0" y="0"/>
          <a:chExt cx="0" cy="0"/>
        </a:xfrm>
      </p:grpSpPr>
      <p:sp>
        <p:nvSpPr>
          <p:cNvPr id="26" name="Google Shape;26;p3"/>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FF599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8" name="Google Shape;28;p3"/>
          <p:cNvSpPr txBox="1"/>
          <p:nvPr>
            <p:ph idx="10" type="dt"/>
          </p:nvPr>
        </p:nvSpPr>
        <p:spPr>
          <a:xfrm>
            <a:off x="4791456" y="6480048"/>
            <a:ext cx="21336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1" type="ftr"/>
          </p:nvPr>
        </p:nvSpPr>
        <p:spPr>
          <a:xfrm>
            <a:off x="457200" y="6480969"/>
            <a:ext cx="4260056"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
          <p:cNvSpPr txBox="1"/>
          <p:nvPr>
            <p:ph idx="12" type="sldNum"/>
          </p:nvPr>
        </p:nvSpPr>
        <p:spPr>
          <a:xfrm>
            <a:off x="7589520" y="6480969"/>
            <a:ext cx="50292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1" name="Shape 31"/>
        <p:cNvGrpSpPr/>
        <p:nvPr/>
      </p:nvGrpSpPr>
      <p:grpSpPr>
        <a:xfrm>
          <a:off x="0" y="0"/>
          <a:ext cx="0" cy="0"/>
          <a:chOff x="0" y="0"/>
          <a:chExt cx="0" cy="0"/>
        </a:xfrm>
      </p:grpSpPr>
      <p:sp>
        <p:nvSpPr>
          <p:cNvPr id="32" name="Google Shape;32;p4"/>
          <p:cNvSpPr txBox="1"/>
          <p:nvPr>
            <p:ph idx="10" type="dt"/>
          </p:nvPr>
        </p:nvSpPr>
        <p:spPr>
          <a:xfrm>
            <a:off x="4791456" y="6480969"/>
            <a:ext cx="21336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1" type="ftr"/>
          </p:nvPr>
        </p:nvSpPr>
        <p:spPr>
          <a:xfrm>
            <a:off x="457200" y="6481890"/>
            <a:ext cx="4260056"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2" type="sldNum"/>
          </p:nvPr>
        </p:nvSpPr>
        <p:spPr>
          <a:xfrm>
            <a:off x="7589520" y="6480969"/>
            <a:ext cx="50292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2 Content over Text" type="twoObjOverTx">
  <p:cSld name="TWO_OBJECTS_OVER_TEXT">
    <p:spTree>
      <p:nvGrpSpPr>
        <p:cNvPr id="35" name="Shape 35"/>
        <p:cNvGrpSpPr/>
        <p:nvPr/>
      </p:nvGrpSpPr>
      <p:grpSpPr>
        <a:xfrm>
          <a:off x="0" y="0"/>
          <a:ext cx="0" cy="0"/>
          <a:chOff x="0" y="0"/>
          <a:chExt cx="0" cy="0"/>
        </a:xfrm>
      </p:grpSpPr>
      <p:sp>
        <p:nvSpPr>
          <p:cNvPr id="36" name="Google Shape;36;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FF599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5"/>
          <p:cNvSpPr txBox="1"/>
          <p:nvPr>
            <p:ph idx="1" type="body"/>
          </p:nvPr>
        </p:nvSpPr>
        <p:spPr>
          <a:xfrm>
            <a:off x="457200" y="1600200"/>
            <a:ext cx="4038600" cy="2185988"/>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 name="Google Shape;38;p5"/>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9" name="Google Shape;39;p5"/>
          <p:cNvSpPr txBox="1"/>
          <p:nvPr>
            <p:ph idx="3" type="body"/>
          </p:nvPr>
        </p:nvSpPr>
        <p:spPr>
          <a:xfrm>
            <a:off x="457200" y="3938588"/>
            <a:ext cx="8229600" cy="2187575"/>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0" name="Google Shape;40;p5"/>
          <p:cNvSpPr txBox="1"/>
          <p:nvPr>
            <p:ph idx="10" type="dt"/>
          </p:nvPr>
        </p:nvSpPr>
        <p:spPr>
          <a:xfrm>
            <a:off x="4791456" y="6480969"/>
            <a:ext cx="21336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2" type="sldNum"/>
          </p:nvPr>
        </p:nvSpPr>
        <p:spPr>
          <a:xfrm>
            <a:off x="7589520" y="6480969"/>
            <a:ext cx="502920" cy="301752"/>
          </a:xfrm>
          <a:prstGeom prst="rect">
            <a:avLst/>
          </a:prstGeom>
          <a:noFill/>
          <a:ln>
            <a:noFill/>
          </a:ln>
        </p:spPr>
        <p:txBody>
          <a:bodyPr anchorCtr="0" anchor="b" bIns="45700" lIns="91425" spcFirstLastPara="1" rIns="91425" wrap="square" tIns="45700">
            <a:noAutofit/>
          </a:bodyPr>
          <a:lstStyle>
            <a:lvl1pPr indent="0" lvl="0" marL="0" marR="0" algn="ctr">
              <a:spcBef>
                <a:spcPts val="0"/>
              </a:spcBef>
              <a:buNone/>
              <a:defRPr b="0" i="0" sz="1200" u="none" cap="none" strike="noStrike">
                <a:solidFill>
                  <a:schemeClr val="lt1"/>
                </a:solidFill>
                <a:latin typeface="Century Gothic"/>
                <a:ea typeface="Century Gothic"/>
                <a:cs typeface="Century Gothic"/>
                <a:sym typeface="Century Gothic"/>
              </a:defRPr>
            </a:lvl1pPr>
            <a:lvl2pPr indent="0" lvl="1" marL="0" marR="0" algn="ctr">
              <a:spcBef>
                <a:spcPts val="0"/>
              </a:spcBef>
              <a:buNone/>
              <a:defRPr b="0" i="0" sz="1200" u="none" cap="none" strike="noStrike">
                <a:solidFill>
                  <a:schemeClr val="lt1"/>
                </a:solidFill>
                <a:latin typeface="Century Gothic"/>
                <a:ea typeface="Century Gothic"/>
                <a:cs typeface="Century Gothic"/>
                <a:sym typeface="Century Gothic"/>
              </a:defRPr>
            </a:lvl2pPr>
            <a:lvl3pPr indent="0" lvl="2" marL="0" marR="0" algn="ctr">
              <a:spcBef>
                <a:spcPts val="0"/>
              </a:spcBef>
              <a:buNone/>
              <a:defRPr b="0" i="0" sz="1200" u="none" cap="none" strike="noStrike">
                <a:solidFill>
                  <a:schemeClr val="lt1"/>
                </a:solidFill>
                <a:latin typeface="Century Gothic"/>
                <a:ea typeface="Century Gothic"/>
                <a:cs typeface="Century Gothic"/>
                <a:sym typeface="Century Gothic"/>
              </a:defRPr>
            </a:lvl3pPr>
            <a:lvl4pPr indent="0" lvl="3" marL="0" marR="0" algn="ctr">
              <a:spcBef>
                <a:spcPts val="0"/>
              </a:spcBef>
              <a:buNone/>
              <a:defRPr b="0" i="0" sz="1200" u="none" cap="none" strike="noStrike">
                <a:solidFill>
                  <a:schemeClr val="lt1"/>
                </a:solidFill>
                <a:latin typeface="Century Gothic"/>
                <a:ea typeface="Century Gothic"/>
                <a:cs typeface="Century Gothic"/>
                <a:sym typeface="Century Gothic"/>
              </a:defRPr>
            </a:lvl4pPr>
            <a:lvl5pPr indent="0" lvl="4" marL="0" marR="0" algn="ctr">
              <a:spcBef>
                <a:spcPts val="0"/>
              </a:spcBef>
              <a:buNone/>
              <a:defRPr b="0" i="0" sz="1200" u="none" cap="none" strike="noStrike">
                <a:solidFill>
                  <a:schemeClr val="lt1"/>
                </a:solidFill>
                <a:latin typeface="Century Gothic"/>
                <a:ea typeface="Century Gothic"/>
                <a:cs typeface="Century Gothic"/>
                <a:sym typeface="Century Gothic"/>
              </a:defRPr>
            </a:lvl5pPr>
            <a:lvl6pPr indent="0" lvl="5" marL="0" marR="0" algn="ctr">
              <a:spcBef>
                <a:spcPts val="0"/>
              </a:spcBef>
              <a:buNone/>
              <a:defRPr b="0" i="0" sz="1200" u="none" cap="none" strike="noStrike">
                <a:solidFill>
                  <a:schemeClr val="lt1"/>
                </a:solidFill>
                <a:latin typeface="Century Gothic"/>
                <a:ea typeface="Century Gothic"/>
                <a:cs typeface="Century Gothic"/>
                <a:sym typeface="Century Gothic"/>
              </a:defRPr>
            </a:lvl6pPr>
            <a:lvl7pPr indent="0" lvl="6" marL="0" marR="0" algn="ctr">
              <a:spcBef>
                <a:spcPts val="0"/>
              </a:spcBef>
              <a:buNone/>
              <a:defRPr b="0" i="0" sz="1200" u="none" cap="none" strike="noStrike">
                <a:solidFill>
                  <a:schemeClr val="lt1"/>
                </a:solidFill>
                <a:latin typeface="Century Gothic"/>
                <a:ea typeface="Century Gothic"/>
                <a:cs typeface="Century Gothic"/>
                <a:sym typeface="Century Gothic"/>
              </a:defRPr>
            </a:lvl7pPr>
            <a:lvl8pPr indent="0" lvl="7" marL="0" marR="0" algn="ctr">
              <a:spcBef>
                <a:spcPts val="0"/>
              </a:spcBef>
              <a:buNone/>
              <a:defRPr b="0" i="0" sz="1200" u="none" cap="none" strike="noStrike">
                <a:solidFill>
                  <a:schemeClr val="lt1"/>
                </a:solidFill>
                <a:latin typeface="Century Gothic"/>
                <a:ea typeface="Century Gothic"/>
                <a:cs typeface="Century Gothic"/>
                <a:sym typeface="Century Gothic"/>
              </a:defRPr>
            </a:lvl8pPr>
            <a:lvl9pPr indent="0" lvl="8" marL="0" marR="0" algn="ctr">
              <a:spcBef>
                <a:spcPts val="0"/>
              </a:spcBef>
              <a:buNone/>
              <a:defRPr b="0" i="0" sz="12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
        <p:nvSpPr>
          <p:cNvPr id="42" name="Google Shape;42;p5"/>
          <p:cNvSpPr txBox="1"/>
          <p:nvPr>
            <p:ph idx="11" type="ftr"/>
          </p:nvPr>
        </p:nvSpPr>
        <p:spPr>
          <a:xfrm>
            <a:off x="457200" y="6481890"/>
            <a:ext cx="4260056"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FF599C"/>
              </a:buClr>
              <a:buSzPts val="4200"/>
              <a:buFont typeface="Century Gothic"/>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0" type="dt"/>
          </p:nvPr>
        </p:nvSpPr>
        <p:spPr>
          <a:xfrm>
            <a:off x="4791456" y="6480969"/>
            <a:ext cx="21336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
          <p:cNvSpPr txBox="1"/>
          <p:nvPr>
            <p:ph idx="11" type="ftr"/>
          </p:nvPr>
        </p:nvSpPr>
        <p:spPr>
          <a:xfrm>
            <a:off x="457200" y="6481890"/>
            <a:ext cx="4260056"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2" type="sldNum"/>
          </p:nvPr>
        </p:nvSpPr>
        <p:spPr>
          <a:xfrm>
            <a:off x="7589520" y="6480969"/>
            <a:ext cx="50292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4 Content" type="fourObj">
  <p:cSld name="FOUR_OBJECTS">
    <p:spTree>
      <p:nvGrpSpPr>
        <p:cNvPr id="48" name="Shape 48"/>
        <p:cNvGrpSpPr/>
        <p:nvPr/>
      </p:nvGrpSpPr>
      <p:grpSpPr>
        <a:xfrm>
          <a:off x="0" y="0"/>
          <a:ext cx="0" cy="0"/>
          <a:chOff x="0" y="0"/>
          <a:chExt cx="0" cy="0"/>
        </a:xfrm>
      </p:grpSpPr>
      <p:sp>
        <p:nvSpPr>
          <p:cNvPr id="49" name="Google Shape;49;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FF599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7"/>
          <p:cNvSpPr txBox="1"/>
          <p:nvPr>
            <p:ph idx="1" type="body"/>
          </p:nvPr>
        </p:nvSpPr>
        <p:spPr>
          <a:xfrm>
            <a:off x="457200" y="1600200"/>
            <a:ext cx="4038600" cy="2185988"/>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1" name="Google Shape;51;p7"/>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2" name="Google Shape;52;p7"/>
          <p:cNvSpPr txBox="1"/>
          <p:nvPr>
            <p:ph idx="3" type="body"/>
          </p:nvPr>
        </p:nvSpPr>
        <p:spPr>
          <a:xfrm>
            <a:off x="457200" y="3938588"/>
            <a:ext cx="4038600" cy="2187575"/>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3" name="Google Shape;53;p7"/>
          <p:cNvSpPr txBox="1"/>
          <p:nvPr>
            <p:ph idx="4"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20040" lvl="0" marL="457200" algn="l">
              <a:spcBef>
                <a:spcPts val="360"/>
              </a:spcBef>
              <a:spcAft>
                <a:spcPts val="0"/>
              </a:spcAft>
              <a:buSzPts val="1440"/>
              <a:buChar char="⦿"/>
              <a:defRPr/>
            </a:lvl1pPr>
            <a:lvl2pPr indent="-337185" lvl="1" marL="914400" algn="l">
              <a:spcBef>
                <a:spcPts val="360"/>
              </a:spcBef>
              <a:spcAft>
                <a:spcPts val="0"/>
              </a:spcAft>
              <a:buSzPts val="171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4" name="Google Shape;54;p7"/>
          <p:cNvSpPr txBox="1"/>
          <p:nvPr>
            <p:ph idx="10" type="dt"/>
          </p:nvPr>
        </p:nvSpPr>
        <p:spPr>
          <a:xfrm>
            <a:off x="4791456" y="6480969"/>
            <a:ext cx="21336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2" type="sldNum"/>
          </p:nvPr>
        </p:nvSpPr>
        <p:spPr>
          <a:xfrm>
            <a:off x="7589520" y="6480969"/>
            <a:ext cx="502920" cy="301752"/>
          </a:xfrm>
          <a:prstGeom prst="rect">
            <a:avLst/>
          </a:prstGeom>
          <a:noFill/>
          <a:ln>
            <a:noFill/>
          </a:ln>
        </p:spPr>
        <p:txBody>
          <a:bodyPr anchorCtr="0" anchor="b" bIns="45700" lIns="91425" spcFirstLastPara="1" rIns="91425" wrap="square" tIns="45700">
            <a:noAutofit/>
          </a:bodyPr>
          <a:lstStyle>
            <a:lvl1pPr indent="0" lvl="0" marL="0" marR="0" algn="ctr">
              <a:spcBef>
                <a:spcPts val="0"/>
              </a:spcBef>
              <a:buNone/>
              <a:defRPr sz="1200">
                <a:solidFill>
                  <a:schemeClr val="lt1"/>
                </a:solidFill>
                <a:latin typeface="Century Gothic"/>
                <a:ea typeface="Century Gothic"/>
                <a:cs typeface="Century Gothic"/>
                <a:sym typeface="Century Gothic"/>
              </a:defRPr>
            </a:lvl1pPr>
            <a:lvl2pPr indent="0" lvl="1" marL="0" marR="0" algn="ctr">
              <a:spcBef>
                <a:spcPts val="0"/>
              </a:spcBef>
              <a:buNone/>
              <a:defRPr sz="1200">
                <a:solidFill>
                  <a:schemeClr val="lt1"/>
                </a:solidFill>
                <a:latin typeface="Century Gothic"/>
                <a:ea typeface="Century Gothic"/>
                <a:cs typeface="Century Gothic"/>
                <a:sym typeface="Century Gothic"/>
              </a:defRPr>
            </a:lvl2pPr>
            <a:lvl3pPr indent="0" lvl="2" marL="0" marR="0" algn="ctr">
              <a:spcBef>
                <a:spcPts val="0"/>
              </a:spcBef>
              <a:buNone/>
              <a:defRPr sz="1200">
                <a:solidFill>
                  <a:schemeClr val="lt1"/>
                </a:solidFill>
                <a:latin typeface="Century Gothic"/>
                <a:ea typeface="Century Gothic"/>
                <a:cs typeface="Century Gothic"/>
                <a:sym typeface="Century Gothic"/>
              </a:defRPr>
            </a:lvl3pPr>
            <a:lvl4pPr indent="0" lvl="3" marL="0" marR="0" algn="ctr">
              <a:spcBef>
                <a:spcPts val="0"/>
              </a:spcBef>
              <a:buNone/>
              <a:defRPr sz="1200">
                <a:solidFill>
                  <a:schemeClr val="lt1"/>
                </a:solidFill>
                <a:latin typeface="Century Gothic"/>
                <a:ea typeface="Century Gothic"/>
                <a:cs typeface="Century Gothic"/>
                <a:sym typeface="Century Gothic"/>
              </a:defRPr>
            </a:lvl4pPr>
            <a:lvl5pPr indent="0" lvl="4" marL="0" marR="0" algn="ctr">
              <a:spcBef>
                <a:spcPts val="0"/>
              </a:spcBef>
              <a:buNone/>
              <a:defRPr sz="1200">
                <a:solidFill>
                  <a:schemeClr val="lt1"/>
                </a:solidFill>
                <a:latin typeface="Century Gothic"/>
                <a:ea typeface="Century Gothic"/>
                <a:cs typeface="Century Gothic"/>
                <a:sym typeface="Century Gothic"/>
              </a:defRPr>
            </a:lvl5pPr>
            <a:lvl6pPr indent="0" lvl="5" marL="0" marR="0" algn="ctr">
              <a:spcBef>
                <a:spcPts val="0"/>
              </a:spcBef>
              <a:buNone/>
              <a:defRPr sz="1200">
                <a:solidFill>
                  <a:schemeClr val="lt1"/>
                </a:solidFill>
                <a:latin typeface="Century Gothic"/>
                <a:ea typeface="Century Gothic"/>
                <a:cs typeface="Century Gothic"/>
                <a:sym typeface="Century Gothic"/>
              </a:defRPr>
            </a:lvl6pPr>
            <a:lvl7pPr indent="0" lvl="6" marL="0" marR="0" algn="ctr">
              <a:spcBef>
                <a:spcPts val="0"/>
              </a:spcBef>
              <a:buNone/>
              <a:defRPr sz="1200">
                <a:solidFill>
                  <a:schemeClr val="lt1"/>
                </a:solidFill>
                <a:latin typeface="Century Gothic"/>
                <a:ea typeface="Century Gothic"/>
                <a:cs typeface="Century Gothic"/>
                <a:sym typeface="Century Gothic"/>
              </a:defRPr>
            </a:lvl7pPr>
            <a:lvl8pPr indent="0" lvl="7" marL="0" marR="0" algn="ctr">
              <a:spcBef>
                <a:spcPts val="0"/>
              </a:spcBef>
              <a:buNone/>
              <a:defRPr sz="1200">
                <a:solidFill>
                  <a:schemeClr val="lt1"/>
                </a:solidFill>
                <a:latin typeface="Century Gothic"/>
                <a:ea typeface="Century Gothic"/>
                <a:cs typeface="Century Gothic"/>
                <a:sym typeface="Century Gothic"/>
              </a:defRPr>
            </a:lvl8pPr>
            <a:lvl9pPr indent="0" lvl="8" marL="0" marR="0" algn="ctr">
              <a:spcBef>
                <a:spcPts val="0"/>
              </a:spcBef>
              <a:buNone/>
              <a:defRPr sz="12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
        <p:nvSpPr>
          <p:cNvPr id="56" name="Google Shape;56;p7"/>
          <p:cNvSpPr txBox="1"/>
          <p:nvPr>
            <p:ph idx="11" type="ftr"/>
          </p:nvPr>
        </p:nvSpPr>
        <p:spPr>
          <a:xfrm>
            <a:off x="457200" y="6481890"/>
            <a:ext cx="4260056"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7" name="Shape 57"/>
        <p:cNvGrpSpPr/>
        <p:nvPr/>
      </p:nvGrpSpPr>
      <p:grpSpPr>
        <a:xfrm>
          <a:off x="0" y="0"/>
          <a:ext cx="0" cy="0"/>
          <a:chOff x="0" y="0"/>
          <a:chExt cx="0" cy="0"/>
        </a:xfrm>
      </p:grpSpPr>
      <p:sp>
        <p:nvSpPr>
          <p:cNvPr id="58" name="Google Shape;58;p8"/>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FF599C"/>
              </a:buClr>
              <a:buSzPts val="42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8"/>
          <p:cNvSpPr txBox="1"/>
          <p:nvPr>
            <p:ph idx="1" type="body"/>
          </p:nvPr>
        </p:nvSpPr>
        <p:spPr>
          <a:xfrm>
            <a:off x="457200" y="1722437"/>
            <a:ext cx="4038600" cy="4525963"/>
          </a:xfrm>
          <a:prstGeom prst="rect">
            <a:avLst/>
          </a:prstGeom>
          <a:noFill/>
          <a:ln>
            <a:noFill/>
          </a:ln>
        </p:spPr>
        <p:txBody>
          <a:bodyPr anchorCtr="0" anchor="t" bIns="45700" lIns="91425" spcFirstLastPara="1" rIns="91425" wrap="square" tIns="45700">
            <a:noAutofit/>
          </a:bodyPr>
          <a:lstStyle>
            <a:lvl1pPr indent="-360680" lvl="0" marL="457200" algn="l">
              <a:spcBef>
                <a:spcPts val="520"/>
              </a:spcBef>
              <a:spcAft>
                <a:spcPts val="0"/>
              </a:spcAft>
              <a:buSzPts val="2080"/>
              <a:buChar char="⦿"/>
              <a:defRPr sz="2600"/>
            </a:lvl1pPr>
            <a:lvl2pPr indent="-373380" lvl="1" marL="914400" algn="l">
              <a:spcBef>
                <a:spcPts val="480"/>
              </a:spcBef>
              <a:spcAft>
                <a:spcPts val="0"/>
              </a:spcAft>
              <a:buSzPts val="228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0" name="Google Shape;60;p8"/>
          <p:cNvSpPr txBox="1"/>
          <p:nvPr>
            <p:ph idx="2" type="body"/>
          </p:nvPr>
        </p:nvSpPr>
        <p:spPr>
          <a:xfrm>
            <a:off x="4648200" y="1722437"/>
            <a:ext cx="4038600" cy="4525963"/>
          </a:xfrm>
          <a:prstGeom prst="rect">
            <a:avLst/>
          </a:prstGeom>
          <a:noFill/>
          <a:ln>
            <a:noFill/>
          </a:ln>
        </p:spPr>
        <p:txBody>
          <a:bodyPr anchorCtr="0" anchor="t" bIns="45700" lIns="91425" spcFirstLastPara="1" rIns="91425" wrap="square" tIns="45700">
            <a:noAutofit/>
          </a:bodyPr>
          <a:lstStyle>
            <a:lvl1pPr indent="-360680" lvl="0" marL="457200" algn="l">
              <a:spcBef>
                <a:spcPts val="520"/>
              </a:spcBef>
              <a:spcAft>
                <a:spcPts val="0"/>
              </a:spcAft>
              <a:buSzPts val="2080"/>
              <a:buChar char="⦿"/>
              <a:defRPr sz="2600"/>
            </a:lvl1pPr>
            <a:lvl2pPr indent="-373380" lvl="1" marL="914400" algn="l">
              <a:spcBef>
                <a:spcPts val="480"/>
              </a:spcBef>
              <a:spcAft>
                <a:spcPts val="0"/>
              </a:spcAft>
              <a:buSzPts val="2280"/>
              <a:buChar char="›"/>
              <a:defRPr sz="2400"/>
            </a:lvl2pPr>
            <a:lvl3pPr indent="-355600" lvl="2" marL="1371600" algn="l">
              <a:spcBef>
                <a:spcPts val="400"/>
              </a:spcBef>
              <a:spcAft>
                <a:spcPts val="0"/>
              </a:spcAft>
              <a:buSzPts val="2000"/>
              <a:buChar char="●"/>
              <a:defRPr sz="2000"/>
            </a:lvl3pPr>
            <a:lvl4pPr indent="-342900" lvl="3" marL="1828800" algn="l">
              <a:spcBef>
                <a:spcPts val="360"/>
              </a:spcBef>
              <a:spcAft>
                <a:spcPts val="0"/>
              </a:spcAft>
              <a:buSzPts val="1800"/>
              <a:buChar char="●"/>
              <a:defRPr sz="1800"/>
            </a:lvl4pPr>
            <a:lvl5pPr indent="-342900" lvl="4" marL="2286000" algn="l">
              <a:spcBef>
                <a:spcPts val="360"/>
              </a:spcBef>
              <a:spcAft>
                <a:spcPts val="0"/>
              </a:spcAft>
              <a:buSzPts val="1800"/>
              <a:buChar char="●"/>
              <a:defRPr sz="18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1" name="Google Shape;61;p8"/>
          <p:cNvSpPr txBox="1"/>
          <p:nvPr>
            <p:ph idx="10" type="dt"/>
          </p:nvPr>
        </p:nvSpPr>
        <p:spPr>
          <a:xfrm>
            <a:off x="4791456" y="6480969"/>
            <a:ext cx="2133600"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1" type="ftr"/>
          </p:nvPr>
        </p:nvSpPr>
        <p:spPr>
          <a:xfrm>
            <a:off x="457200" y="6480969"/>
            <a:ext cx="4260056" cy="30175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2" type="sldNum"/>
          </p:nvPr>
        </p:nvSpPr>
        <p:spPr>
          <a:xfrm>
            <a:off x="7589520" y="6480969"/>
            <a:ext cx="50292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gradFill>
          <a:gsLst>
            <a:gs pos="0">
              <a:schemeClr val="dk1"/>
            </a:gs>
            <a:gs pos="60000">
              <a:schemeClr val="dk1"/>
            </a:gs>
            <a:gs pos="100000">
              <a:srgbClr val="6C6C6C"/>
            </a:gs>
          </a:gsLst>
          <a:lin ang="5400000" scaled="0"/>
        </a:gradFill>
      </p:bgPr>
    </p:bg>
    <p:spTree>
      <p:nvGrpSpPr>
        <p:cNvPr id="64" name="Shape 64"/>
        <p:cNvGrpSpPr/>
        <p:nvPr/>
      </p:nvGrpSpPr>
      <p:grpSpPr>
        <a:xfrm>
          <a:off x="0" y="0"/>
          <a:ext cx="0" cy="0"/>
          <a:chOff x="0" y="0"/>
          <a:chExt cx="0" cy="0"/>
        </a:xfrm>
      </p:grpSpPr>
      <p:sp>
        <p:nvSpPr>
          <p:cNvPr id="65" name="Google Shape;65;p9"/>
          <p:cNvSpPr/>
          <p:nvPr/>
        </p:nvSpPr>
        <p:spPr>
          <a:xfrm flipH="1" rot="10800000">
            <a:off x="7034" y="7034"/>
            <a:ext cx="9129932" cy="6836899"/>
          </a:xfrm>
          <a:prstGeom prst="rtTriangle">
            <a:avLst/>
          </a:prstGeom>
          <a:gradFill>
            <a:gsLst>
              <a:gs pos="0">
                <a:srgbClr val="D2D2D2">
                  <a:alpha val="9803"/>
                </a:srgbClr>
              </a:gs>
              <a:gs pos="70000">
                <a:srgbClr val="D2D2D2">
                  <a:alpha val="7843"/>
                </a:srgbClr>
              </a:gs>
              <a:gs pos="100000">
                <a:srgbClr val="D2D2D2">
                  <a:alpha val="784"/>
                </a:srgbClr>
              </a:gs>
            </a:gsLst>
            <a:lin ang="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6" name="Google Shape;66;p9"/>
          <p:cNvSpPr/>
          <p:nvPr/>
        </p:nvSpPr>
        <p:spPr>
          <a:xfrm flipH="1" rot="-5400000">
            <a:off x="7554353" y="309490"/>
            <a:ext cx="1892949" cy="1294228"/>
          </a:xfrm>
          <a:prstGeom prst="triangle">
            <a:avLst>
              <a:gd fmla="val 51323" name="adj"/>
            </a:avLst>
          </a:prstGeom>
          <a:gradFill>
            <a:gsLst>
              <a:gs pos="0">
                <a:srgbClr val="B2004A"/>
              </a:gs>
              <a:gs pos="60000">
                <a:srgbClr val="FF0082"/>
              </a:gs>
              <a:gs pos="100000">
                <a:srgbClr val="FF66A4"/>
              </a:gs>
            </a:gsLst>
            <a:lin ang="155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7" name="Google Shape;67;p9"/>
          <p:cNvSpPr txBox="1"/>
          <p:nvPr>
            <p:ph idx="10" type="dt"/>
          </p:nvPr>
        </p:nvSpPr>
        <p:spPr>
          <a:xfrm>
            <a:off x="6955632" y="6477000"/>
            <a:ext cx="2133600" cy="304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1" type="ftr"/>
          </p:nvPr>
        </p:nvSpPr>
        <p:spPr>
          <a:xfrm>
            <a:off x="2619376" y="6480969"/>
            <a:ext cx="4260056" cy="300831"/>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2" type="sldNum"/>
          </p:nvPr>
        </p:nvSpPr>
        <p:spPr>
          <a:xfrm>
            <a:off x="8451056" y="809624"/>
            <a:ext cx="502920" cy="300831"/>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id="70" name="Google Shape;70;p9"/>
          <p:cNvCxnSpPr/>
          <p:nvPr/>
        </p:nvCxnSpPr>
        <p:spPr>
          <a:xfrm rot="10800000">
            <a:off x="6468794" y="9381"/>
            <a:ext cx="2672861" cy="1900210"/>
          </a:xfrm>
          <a:prstGeom prst="straightConnector1">
            <a:avLst/>
          </a:prstGeom>
          <a:noFill/>
          <a:ln cap="rnd" cmpd="sng" w="9525">
            <a:solidFill>
              <a:srgbClr val="C5C5C5">
                <a:alpha val="44705"/>
              </a:srgbClr>
            </a:solidFill>
            <a:prstDash val="solid"/>
            <a:round/>
            <a:headEnd len="sm" w="sm" type="none"/>
            <a:tailEnd len="sm" w="sm" type="none"/>
          </a:ln>
        </p:spPr>
      </p:cxnSp>
      <p:cxnSp>
        <p:nvCxnSpPr>
          <p:cNvPr id="71" name="Google Shape;71;p9"/>
          <p:cNvCxnSpPr/>
          <p:nvPr/>
        </p:nvCxnSpPr>
        <p:spPr>
          <a:xfrm flipH="1" rot="10800000">
            <a:off x="0" y="7034"/>
            <a:ext cx="9136966" cy="6843933"/>
          </a:xfrm>
          <a:prstGeom prst="straightConnector1">
            <a:avLst/>
          </a:prstGeom>
          <a:noFill/>
          <a:ln cap="rnd" cmpd="sng" w="9525">
            <a:solidFill>
              <a:srgbClr val="BEBEBE">
                <a:alpha val="34901"/>
              </a:srgbClr>
            </a:solidFill>
            <a:prstDash val="solid"/>
            <a:round/>
            <a:headEnd len="sm" w="sm" type="none"/>
            <a:tailEnd len="sm" w="sm" type="none"/>
          </a:ln>
        </p:spPr>
      </p:cxnSp>
      <p:sp>
        <p:nvSpPr>
          <p:cNvPr id="72" name="Google Shape;72;p9"/>
          <p:cNvSpPr txBox="1"/>
          <p:nvPr>
            <p:ph type="title"/>
          </p:nvPr>
        </p:nvSpPr>
        <p:spPr>
          <a:xfrm>
            <a:off x="381000" y="271464"/>
            <a:ext cx="7239000" cy="136207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FF599C"/>
              </a:buClr>
              <a:buSzPts val="3600"/>
              <a:buFont typeface="Century Gothic"/>
              <a:buNone/>
              <a:defRPr b="1" sz="3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9"/>
          <p:cNvSpPr txBox="1"/>
          <p:nvPr>
            <p:ph idx="1" type="body"/>
          </p:nvPr>
        </p:nvSpPr>
        <p:spPr>
          <a:xfrm>
            <a:off x="381000" y="1633536"/>
            <a:ext cx="3886200" cy="2286000"/>
          </a:xfrm>
          <a:prstGeom prst="rect">
            <a:avLst/>
          </a:prstGeom>
          <a:noFill/>
          <a:ln>
            <a:noFill/>
          </a:ln>
        </p:spPr>
        <p:txBody>
          <a:bodyPr anchorCtr="0" anchor="t" bIns="45700" lIns="91425" spcFirstLastPara="1" rIns="91425" wrap="square" tIns="45700">
            <a:noAutofit/>
          </a:bodyPr>
          <a:lstStyle>
            <a:lvl1pPr indent="-228600" lvl="0" marL="457200" algn="l">
              <a:spcBef>
                <a:spcPts val="400"/>
              </a:spcBef>
              <a:spcAft>
                <a:spcPts val="0"/>
              </a:spcAft>
              <a:buSzPts val="1600"/>
              <a:buNone/>
              <a:defRPr sz="2000">
                <a:solidFill>
                  <a:schemeClr val="lt1"/>
                </a:solidFill>
              </a:defRPr>
            </a:lvl1pPr>
            <a:lvl2pPr indent="-228600" lvl="1" marL="914400" algn="l">
              <a:spcBef>
                <a:spcPts val="360"/>
              </a:spcBef>
              <a:spcAft>
                <a:spcPts val="0"/>
              </a:spcAft>
              <a:buSzPts val="1710"/>
              <a:buNone/>
              <a:defRPr sz="1800">
                <a:solidFill>
                  <a:schemeClr val="lt1"/>
                </a:solidFill>
              </a:defRPr>
            </a:lvl2pPr>
            <a:lvl3pPr indent="-228600" lvl="2" marL="1371600" algn="l">
              <a:spcBef>
                <a:spcPts val="320"/>
              </a:spcBef>
              <a:spcAft>
                <a:spcPts val="0"/>
              </a:spcAft>
              <a:buSzPts val="1600"/>
              <a:buNone/>
              <a:defRPr sz="1600">
                <a:solidFill>
                  <a:schemeClr val="lt1"/>
                </a:solidFill>
              </a:defRPr>
            </a:lvl3pPr>
            <a:lvl4pPr indent="-228600" lvl="3" marL="1828800" algn="l">
              <a:spcBef>
                <a:spcPts val="280"/>
              </a:spcBef>
              <a:spcAft>
                <a:spcPts val="0"/>
              </a:spcAft>
              <a:buSzPts val="1400"/>
              <a:buNone/>
              <a:defRPr sz="1400">
                <a:solidFill>
                  <a:schemeClr val="lt1"/>
                </a:solidFill>
              </a:defRPr>
            </a:lvl4pPr>
            <a:lvl5pPr indent="-228600" lvl="4" marL="2286000" algn="l">
              <a:spcBef>
                <a:spcPts val="280"/>
              </a:spcBef>
              <a:spcAft>
                <a:spcPts val="0"/>
              </a:spcAft>
              <a:buSzPts val="1400"/>
              <a:buNone/>
              <a:defRPr sz="1400">
                <a:solidFill>
                  <a:schemeClr val="lt1"/>
                </a:solidFill>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showMasterSp="0" type="twoTxTwoObj">
  <p:cSld name="TWO_OBJECTS_WITH_TEXT">
    <p:bg>
      <p:bgPr>
        <a:gradFill>
          <a:gsLst>
            <a:gs pos="0">
              <a:srgbClr val="494949"/>
            </a:gs>
            <a:gs pos="60000">
              <a:srgbClr val="626262"/>
            </a:gs>
            <a:gs pos="100000">
              <a:srgbClr val="8B8B8B"/>
            </a:gs>
          </a:gsLst>
          <a:lin ang="5400000" scaled="0"/>
        </a:gradFill>
      </p:bgPr>
    </p:bg>
    <p:spTree>
      <p:nvGrpSpPr>
        <p:cNvPr id="74" name="Shape 74"/>
        <p:cNvGrpSpPr/>
        <p:nvPr/>
      </p:nvGrpSpPr>
      <p:grpSpPr>
        <a:xfrm>
          <a:off x="0" y="0"/>
          <a:ext cx="0" cy="0"/>
          <a:chOff x="0" y="0"/>
          <a:chExt cx="0" cy="0"/>
        </a:xfrm>
      </p:grpSpPr>
      <p:sp>
        <p:nvSpPr>
          <p:cNvPr id="75" name="Google Shape;75;p10"/>
          <p:cNvSpPr txBox="1"/>
          <p:nvPr>
            <p:ph type="title"/>
          </p:nvPr>
        </p:nvSpPr>
        <p:spPr>
          <a:xfrm rot="-5400000">
            <a:off x="-2295358" y="2834288"/>
            <a:ext cx="6153912" cy="1066800"/>
          </a:xfrm>
          <a:prstGeom prst="rect">
            <a:avLst/>
          </a:prstGeom>
          <a:noFill/>
          <a:ln>
            <a:noFill/>
          </a:ln>
        </p:spPr>
        <p:txBody>
          <a:bodyPr anchorCtr="0" anchor="b" bIns="45700" lIns="91425" spcFirstLastPara="1" rIns="91425" wrap="square" tIns="45700">
            <a:noAutofit/>
          </a:bodyPr>
          <a:lstStyle>
            <a:lvl1pPr lvl="0" algn="ctr">
              <a:spcBef>
                <a:spcPts val="0"/>
              </a:spcBef>
              <a:spcAft>
                <a:spcPts val="0"/>
              </a:spcAft>
              <a:buClr>
                <a:schemeClr val="lt1"/>
              </a:buClr>
              <a:buSzPts val="3300"/>
              <a:buFont typeface="Century Gothic"/>
              <a:buNone/>
              <a:defRPr b="1" sz="33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0"/>
          <p:cNvSpPr txBox="1"/>
          <p:nvPr>
            <p:ph idx="1" type="body"/>
          </p:nvPr>
        </p:nvSpPr>
        <p:spPr>
          <a:xfrm rot="-5400000">
            <a:off x="146758" y="1508980"/>
            <a:ext cx="3017520" cy="581024"/>
          </a:xfrm>
          <a:prstGeom prst="rect">
            <a:avLst/>
          </a:prstGeom>
          <a:solidFill>
            <a:schemeClr val="dk1"/>
          </a:solidFill>
          <a:ln>
            <a:noFill/>
          </a:ln>
        </p:spPr>
        <p:txBody>
          <a:bodyPr anchorCtr="0" anchor="ctr" bIns="45700" lIns="91425" spcFirstLastPara="1" rIns="91425" wrap="square" tIns="45700">
            <a:noAutofit/>
          </a:bodyPr>
          <a:lstStyle>
            <a:lvl1pPr indent="-228600" lvl="0" marL="457200" algn="ctr">
              <a:spcBef>
                <a:spcPts val="320"/>
              </a:spcBef>
              <a:spcAft>
                <a:spcPts val="0"/>
              </a:spcAft>
              <a:buSzPts val="1280"/>
              <a:buNone/>
              <a:defRPr b="0" sz="1600">
                <a:solidFill>
                  <a:schemeClr val="lt1"/>
                </a:solidFill>
              </a:defRPr>
            </a:lvl1pPr>
            <a:lvl2pPr indent="-228600" lvl="1" marL="914400" algn="l">
              <a:spcBef>
                <a:spcPts val="400"/>
              </a:spcBef>
              <a:spcAft>
                <a:spcPts val="0"/>
              </a:spcAft>
              <a:buSzPts val="19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7" name="Google Shape;77;p10"/>
          <p:cNvSpPr txBox="1"/>
          <p:nvPr>
            <p:ph idx="2" type="body"/>
          </p:nvPr>
        </p:nvSpPr>
        <p:spPr>
          <a:xfrm rot="-5400000">
            <a:off x="146758" y="4645372"/>
            <a:ext cx="3017520" cy="581024"/>
          </a:xfrm>
          <a:prstGeom prst="rect">
            <a:avLst/>
          </a:prstGeom>
          <a:solidFill>
            <a:schemeClr val="dk1"/>
          </a:solidFill>
          <a:ln>
            <a:noFill/>
          </a:ln>
        </p:spPr>
        <p:txBody>
          <a:bodyPr anchorCtr="0" anchor="ctr" bIns="45700" lIns="91425" spcFirstLastPara="1" rIns="91425" wrap="square" tIns="45700">
            <a:noAutofit/>
          </a:bodyPr>
          <a:lstStyle>
            <a:lvl1pPr indent="-228600" lvl="0" marL="457200" algn="ctr">
              <a:spcBef>
                <a:spcPts val="320"/>
              </a:spcBef>
              <a:spcAft>
                <a:spcPts val="0"/>
              </a:spcAft>
              <a:buSzPts val="1280"/>
              <a:buNone/>
              <a:defRPr b="0" sz="1600">
                <a:solidFill>
                  <a:schemeClr val="lt1"/>
                </a:solidFill>
              </a:defRPr>
            </a:lvl1pPr>
            <a:lvl2pPr indent="-228600" lvl="1" marL="914400" algn="l">
              <a:spcBef>
                <a:spcPts val="400"/>
              </a:spcBef>
              <a:spcAft>
                <a:spcPts val="0"/>
              </a:spcAft>
              <a:buSzPts val="1900"/>
              <a:buNone/>
              <a:defRPr b="1" sz="2000"/>
            </a:lvl2pPr>
            <a:lvl3pPr indent="-228600" lvl="2" marL="1371600" algn="l">
              <a:spcBef>
                <a:spcPts val="360"/>
              </a:spcBef>
              <a:spcAft>
                <a:spcPts val="0"/>
              </a:spcAft>
              <a:buSzPts val="1800"/>
              <a:buNone/>
              <a:defRPr b="1" sz="1800"/>
            </a:lvl3pPr>
            <a:lvl4pPr indent="-228600" lvl="3" marL="1828800" algn="l">
              <a:spcBef>
                <a:spcPts val="320"/>
              </a:spcBef>
              <a:spcAft>
                <a:spcPts val="0"/>
              </a:spcAft>
              <a:buSzPts val="1600"/>
              <a:buNone/>
              <a:defRPr b="1" sz="1600"/>
            </a:lvl4pPr>
            <a:lvl5pPr indent="-228600" lvl="4" marL="2286000" algn="l">
              <a:spcBef>
                <a:spcPts val="320"/>
              </a:spcBef>
              <a:spcAft>
                <a:spcPts val="0"/>
              </a:spcAft>
              <a:buSzPts val="1600"/>
              <a:buNone/>
              <a:defRPr b="1"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8" name="Google Shape;78;p10"/>
          <p:cNvSpPr txBox="1"/>
          <p:nvPr>
            <p:ph idx="3" type="body"/>
          </p:nvPr>
        </p:nvSpPr>
        <p:spPr>
          <a:xfrm>
            <a:off x="2022230" y="290732"/>
            <a:ext cx="6858000" cy="3017520"/>
          </a:xfrm>
          <a:prstGeom prst="rect">
            <a:avLst/>
          </a:prstGeom>
          <a:noFill/>
          <a:ln>
            <a:noFill/>
          </a:ln>
        </p:spPr>
        <p:txBody>
          <a:bodyPr anchorCtr="0" anchor="t" bIns="45700" lIns="91425" spcFirstLastPara="1" rIns="91425" wrap="square" tIns="45700">
            <a:noAutofit/>
          </a:bodyPr>
          <a:lstStyle>
            <a:lvl1pPr indent="-350520" lvl="0" marL="457200" algn="l">
              <a:spcBef>
                <a:spcPts val="480"/>
              </a:spcBef>
              <a:spcAft>
                <a:spcPts val="0"/>
              </a:spcAft>
              <a:buSzPts val="1920"/>
              <a:buChar char="⦿"/>
              <a:defRPr sz="2400"/>
            </a:lvl1pPr>
            <a:lvl2pPr indent="-349250" lvl="1" marL="914400" algn="l">
              <a:spcBef>
                <a:spcPts val="400"/>
              </a:spcBef>
              <a:spcAft>
                <a:spcPts val="0"/>
              </a:spcAft>
              <a:buSzPts val="19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9" name="Google Shape;79;p10"/>
          <p:cNvSpPr txBox="1"/>
          <p:nvPr>
            <p:ph idx="4" type="body"/>
          </p:nvPr>
        </p:nvSpPr>
        <p:spPr>
          <a:xfrm>
            <a:off x="2022230" y="3427124"/>
            <a:ext cx="6858000" cy="3017520"/>
          </a:xfrm>
          <a:prstGeom prst="rect">
            <a:avLst/>
          </a:prstGeom>
          <a:noFill/>
          <a:ln>
            <a:noFill/>
          </a:ln>
        </p:spPr>
        <p:txBody>
          <a:bodyPr anchorCtr="0" anchor="t" bIns="45700" lIns="91425" spcFirstLastPara="1" rIns="91425" wrap="square" tIns="45700">
            <a:noAutofit/>
          </a:bodyPr>
          <a:lstStyle>
            <a:lvl1pPr indent="-350520" lvl="0" marL="457200" algn="l">
              <a:spcBef>
                <a:spcPts val="480"/>
              </a:spcBef>
              <a:spcAft>
                <a:spcPts val="0"/>
              </a:spcAft>
              <a:buSzPts val="1920"/>
              <a:buChar char="⦿"/>
              <a:defRPr sz="2400"/>
            </a:lvl1pPr>
            <a:lvl2pPr indent="-349250" lvl="1" marL="914400" algn="l">
              <a:spcBef>
                <a:spcPts val="400"/>
              </a:spcBef>
              <a:spcAft>
                <a:spcPts val="0"/>
              </a:spcAft>
              <a:buSzPts val="1900"/>
              <a:buChar char="›"/>
              <a:defRPr sz="2000"/>
            </a:lvl2pPr>
            <a:lvl3pPr indent="-342900" lvl="2" marL="1371600" algn="l">
              <a:spcBef>
                <a:spcPts val="360"/>
              </a:spcBef>
              <a:spcAft>
                <a:spcPts val="0"/>
              </a:spcAft>
              <a:buSzPts val="1800"/>
              <a:buChar char="●"/>
              <a:defRPr sz="1800"/>
            </a:lvl3pPr>
            <a:lvl4pPr indent="-330200" lvl="3" marL="1828800" algn="l">
              <a:spcBef>
                <a:spcPts val="320"/>
              </a:spcBef>
              <a:spcAft>
                <a:spcPts val="0"/>
              </a:spcAft>
              <a:buSzPts val="1600"/>
              <a:buChar char="●"/>
              <a:defRPr sz="1600"/>
            </a:lvl4pPr>
            <a:lvl5pPr indent="-330200" lvl="4" marL="2286000" algn="l">
              <a:spcBef>
                <a:spcPts val="320"/>
              </a:spcBef>
              <a:spcAft>
                <a:spcPts val="0"/>
              </a:spcAft>
              <a:buSzPts val="1600"/>
              <a:buChar char="●"/>
              <a:defRPr sz="16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0" name="Google Shape;80;p10"/>
          <p:cNvSpPr txBox="1"/>
          <p:nvPr>
            <p:ph idx="10" type="dt"/>
          </p:nvPr>
        </p:nvSpPr>
        <p:spPr>
          <a:xfrm>
            <a:off x="4791456" y="6480969"/>
            <a:ext cx="2130552" cy="301752"/>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0"/>
          <p:cNvSpPr txBox="1"/>
          <p:nvPr>
            <p:ph idx="11" type="ftr"/>
          </p:nvPr>
        </p:nvSpPr>
        <p:spPr>
          <a:xfrm>
            <a:off x="457200" y="6480969"/>
            <a:ext cx="4261104" cy="30175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0"/>
          <p:cNvSpPr txBox="1"/>
          <p:nvPr>
            <p:ph idx="12" type="sldNum"/>
          </p:nvPr>
        </p:nvSpPr>
        <p:spPr>
          <a:xfrm>
            <a:off x="7589520" y="6483096"/>
            <a:ext cx="502920" cy="301752"/>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sz="1200">
                <a:solidFill>
                  <a:schemeClr val="lt1"/>
                </a:solidFill>
                <a:latin typeface="Century Gothic"/>
                <a:ea typeface="Century Gothic"/>
                <a:cs typeface="Century Gothic"/>
                <a:sym typeface="Century Gothic"/>
              </a:defRPr>
            </a:lvl1pPr>
            <a:lvl2pPr indent="0" lvl="1" marL="0" algn="ctr">
              <a:spcBef>
                <a:spcPts val="0"/>
              </a:spcBef>
              <a:buNone/>
              <a:defRPr sz="1200">
                <a:solidFill>
                  <a:schemeClr val="lt1"/>
                </a:solidFill>
                <a:latin typeface="Century Gothic"/>
                <a:ea typeface="Century Gothic"/>
                <a:cs typeface="Century Gothic"/>
                <a:sym typeface="Century Gothic"/>
              </a:defRPr>
            </a:lvl2pPr>
            <a:lvl3pPr indent="0" lvl="2" marL="0" algn="ctr">
              <a:spcBef>
                <a:spcPts val="0"/>
              </a:spcBef>
              <a:buNone/>
              <a:defRPr sz="1200">
                <a:solidFill>
                  <a:schemeClr val="lt1"/>
                </a:solidFill>
                <a:latin typeface="Century Gothic"/>
                <a:ea typeface="Century Gothic"/>
                <a:cs typeface="Century Gothic"/>
                <a:sym typeface="Century Gothic"/>
              </a:defRPr>
            </a:lvl3pPr>
            <a:lvl4pPr indent="0" lvl="3" marL="0" algn="ctr">
              <a:spcBef>
                <a:spcPts val="0"/>
              </a:spcBef>
              <a:buNone/>
              <a:defRPr sz="1200">
                <a:solidFill>
                  <a:schemeClr val="lt1"/>
                </a:solidFill>
                <a:latin typeface="Century Gothic"/>
                <a:ea typeface="Century Gothic"/>
                <a:cs typeface="Century Gothic"/>
                <a:sym typeface="Century Gothic"/>
              </a:defRPr>
            </a:lvl4pPr>
            <a:lvl5pPr indent="0" lvl="4" marL="0" algn="ctr">
              <a:spcBef>
                <a:spcPts val="0"/>
              </a:spcBef>
              <a:buNone/>
              <a:defRPr sz="1200">
                <a:solidFill>
                  <a:schemeClr val="lt1"/>
                </a:solidFill>
                <a:latin typeface="Century Gothic"/>
                <a:ea typeface="Century Gothic"/>
                <a:cs typeface="Century Gothic"/>
                <a:sym typeface="Century Gothic"/>
              </a:defRPr>
            </a:lvl5pPr>
            <a:lvl6pPr indent="0" lvl="5" marL="0" algn="ctr">
              <a:spcBef>
                <a:spcPts val="0"/>
              </a:spcBef>
              <a:buNone/>
              <a:defRPr sz="1200">
                <a:solidFill>
                  <a:schemeClr val="lt1"/>
                </a:solidFill>
                <a:latin typeface="Century Gothic"/>
                <a:ea typeface="Century Gothic"/>
                <a:cs typeface="Century Gothic"/>
                <a:sym typeface="Century Gothic"/>
              </a:defRPr>
            </a:lvl6pPr>
            <a:lvl7pPr indent="0" lvl="6" marL="0" algn="ctr">
              <a:spcBef>
                <a:spcPts val="0"/>
              </a:spcBef>
              <a:buNone/>
              <a:defRPr sz="1200">
                <a:solidFill>
                  <a:schemeClr val="lt1"/>
                </a:solidFill>
                <a:latin typeface="Century Gothic"/>
                <a:ea typeface="Century Gothic"/>
                <a:cs typeface="Century Gothic"/>
                <a:sym typeface="Century Gothic"/>
              </a:defRPr>
            </a:lvl7pPr>
            <a:lvl8pPr indent="0" lvl="7" marL="0" algn="ctr">
              <a:spcBef>
                <a:spcPts val="0"/>
              </a:spcBef>
              <a:buNone/>
              <a:defRPr sz="1200">
                <a:solidFill>
                  <a:schemeClr val="lt1"/>
                </a:solidFill>
                <a:latin typeface="Century Gothic"/>
                <a:ea typeface="Century Gothic"/>
                <a:cs typeface="Century Gothic"/>
                <a:sym typeface="Century Gothic"/>
              </a:defRPr>
            </a:lvl8pPr>
            <a:lvl9pPr indent="0" lvl="8" marL="0" algn="ctr">
              <a:spcBef>
                <a:spcPts val="0"/>
              </a:spcBef>
              <a:buNone/>
              <a:defRPr sz="12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94949"/>
            </a:gs>
            <a:gs pos="60000">
              <a:srgbClr val="626262"/>
            </a:gs>
            <a:gs pos="100000">
              <a:srgbClr val="8B8B8B"/>
            </a:gs>
          </a:gsLst>
          <a:lin ang="5400000" scaled="0"/>
        </a:gradFill>
      </p:bgPr>
    </p:bg>
    <p:spTree>
      <p:nvGrpSpPr>
        <p:cNvPr id="9" name="Shape 9"/>
        <p:cNvGrpSpPr/>
        <p:nvPr/>
      </p:nvGrpSpPr>
      <p:grpSpPr>
        <a:xfrm>
          <a:off x="0" y="0"/>
          <a:ext cx="0" cy="0"/>
          <a:chOff x="0" y="0"/>
          <a:chExt cx="0" cy="0"/>
        </a:xfrm>
      </p:grpSpPr>
      <p:sp>
        <p:nvSpPr>
          <p:cNvPr id="10" name="Google Shape;10;p1"/>
          <p:cNvSpPr/>
          <p:nvPr/>
        </p:nvSpPr>
        <p:spPr>
          <a:xfrm>
            <a:off x="7034" y="14068"/>
            <a:ext cx="9129932" cy="6836899"/>
          </a:xfrm>
          <a:prstGeom prst="rtTriangle">
            <a:avLst/>
          </a:prstGeom>
          <a:gradFill>
            <a:gsLst>
              <a:gs pos="0">
                <a:srgbClr val="D2D2D2">
                  <a:alpha val="9803"/>
                </a:srgbClr>
              </a:gs>
              <a:gs pos="70000">
                <a:srgbClr val="D2D2D2">
                  <a:alpha val="7843"/>
                </a:srgbClr>
              </a:gs>
              <a:gs pos="100000">
                <a:srgbClr val="D2D2D2">
                  <a:alpha val="784"/>
                </a:srgbClr>
              </a:gs>
            </a:gsLst>
            <a:lin ang="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cxnSp>
        <p:nvCxnSpPr>
          <p:cNvPr id="11" name="Google Shape;11;p1"/>
          <p:cNvCxnSpPr/>
          <p:nvPr/>
        </p:nvCxnSpPr>
        <p:spPr>
          <a:xfrm>
            <a:off x="0" y="7034"/>
            <a:ext cx="9136966" cy="6843933"/>
          </a:xfrm>
          <a:prstGeom prst="straightConnector1">
            <a:avLst/>
          </a:prstGeom>
          <a:noFill/>
          <a:ln cap="rnd" cmpd="sng" w="9525">
            <a:solidFill>
              <a:srgbClr val="BEBEBE">
                <a:alpha val="34901"/>
              </a:srgbClr>
            </a:solidFill>
            <a:prstDash val="solid"/>
            <a:round/>
            <a:headEnd len="sm" w="sm" type="none"/>
            <a:tailEnd len="sm" w="sm" type="none"/>
          </a:ln>
        </p:spPr>
      </p:cxnSp>
      <p:cxnSp>
        <p:nvCxnSpPr>
          <p:cNvPr id="12" name="Google Shape;12;p1"/>
          <p:cNvCxnSpPr/>
          <p:nvPr/>
        </p:nvCxnSpPr>
        <p:spPr>
          <a:xfrm flipH="1">
            <a:off x="6468794" y="4948410"/>
            <a:ext cx="2672861" cy="1900210"/>
          </a:xfrm>
          <a:prstGeom prst="straightConnector1">
            <a:avLst/>
          </a:prstGeom>
          <a:noFill/>
          <a:ln cap="rnd" cmpd="sng" w="9525">
            <a:solidFill>
              <a:srgbClr val="C5C5C5">
                <a:alpha val="44705"/>
              </a:srgbClr>
            </a:solidFill>
            <a:prstDash val="solid"/>
            <a:round/>
            <a:headEnd len="sm" w="sm" type="none"/>
            <a:tailEnd len="sm" w="sm" type="none"/>
          </a:ln>
        </p:spPr>
      </p:cxnSp>
      <p:sp>
        <p:nvSpPr>
          <p:cNvPr id="13" name="Google Shape;13;p1"/>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FF599C"/>
              </a:buClr>
              <a:buSzPts val="4200"/>
              <a:buFont typeface="Century Gothic"/>
              <a:buNone/>
              <a:defRPr b="0" i="0" sz="4200" u="none" cap="none" strike="noStrike">
                <a:solidFill>
                  <a:srgbClr val="FF599C"/>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1"/>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600"/>
              </a:spcBef>
              <a:spcAft>
                <a:spcPts val="0"/>
              </a:spcAft>
              <a:buClr>
                <a:schemeClr val="accent1"/>
              </a:buClr>
              <a:buSzPts val="2400"/>
              <a:buFont typeface="Noto Sans Symbols"/>
              <a:buChar char="⦿"/>
              <a:defRPr b="0" i="0" sz="3000" u="none" cap="none" strike="noStrike">
                <a:solidFill>
                  <a:schemeClr val="lt1"/>
                </a:solidFill>
                <a:latin typeface="Century Gothic"/>
                <a:ea typeface="Century Gothic"/>
                <a:cs typeface="Century Gothic"/>
                <a:sym typeface="Century Gothic"/>
              </a:defRPr>
            </a:lvl1pPr>
            <a:lvl2pPr indent="-385444" lvl="1" marL="914400" marR="0" rtl="0" algn="l">
              <a:spcBef>
                <a:spcPts val="520"/>
              </a:spcBef>
              <a:spcAft>
                <a:spcPts val="0"/>
              </a:spcAft>
              <a:buClr>
                <a:schemeClr val="accent1"/>
              </a:buClr>
              <a:buSzPts val="2470"/>
              <a:buFont typeface="Verdana"/>
              <a:buChar char="›"/>
              <a:defRPr b="0" i="0" sz="2600" u="none" cap="none" strike="noStrike">
                <a:solidFill>
                  <a:schemeClr val="lt1"/>
                </a:solidFill>
                <a:latin typeface="Century Gothic"/>
                <a:ea typeface="Century Gothic"/>
                <a:cs typeface="Century Gothic"/>
                <a:sym typeface="Century Gothic"/>
              </a:defRPr>
            </a:lvl2pPr>
            <a:lvl3pPr indent="-381000" lvl="2" marL="1371600" marR="0" rtl="0" algn="l">
              <a:spcBef>
                <a:spcPts val="480"/>
              </a:spcBef>
              <a:spcAft>
                <a:spcPts val="0"/>
              </a:spcAft>
              <a:buClr>
                <a:schemeClr val="accent1"/>
              </a:buClr>
              <a:buSzPts val="2400"/>
              <a:buFont typeface="Noto Sans Symbols"/>
              <a:buChar char="●"/>
              <a:defRPr b="0" i="0" sz="2400" u="none" cap="none" strike="noStrike">
                <a:solidFill>
                  <a:schemeClr val="lt1"/>
                </a:solidFill>
                <a:latin typeface="Century Gothic"/>
                <a:ea typeface="Century Gothic"/>
                <a:cs typeface="Century Gothic"/>
                <a:sym typeface="Century Gothic"/>
              </a:defRPr>
            </a:lvl3pPr>
            <a:lvl4pPr indent="-355600" lvl="3" marL="1828800" marR="0" rtl="0" algn="l">
              <a:spcBef>
                <a:spcPts val="400"/>
              </a:spcBef>
              <a:spcAft>
                <a:spcPts val="0"/>
              </a:spcAft>
              <a:buClr>
                <a:schemeClr val="accent1"/>
              </a:buClr>
              <a:buSzPts val="2000"/>
              <a:buFont typeface="Noto Sans Symbols"/>
              <a:buChar char="●"/>
              <a:defRPr b="0" i="0" sz="2000" u="none" cap="none" strike="noStrike">
                <a:solidFill>
                  <a:schemeClr val="lt1"/>
                </a:solidFill>
                <a:latin typeface="Century Gothic"/>
                <a:ea typeface="Century Gothic"/>
                <a:cs typeface="Century Gothic"/>
                <a:sym typeface="Century Gothic"/>
              </a:defRPr>
            </a:lvl4pPr>
            <a:lvl5pPr indent="-349250" lvl="4" marL="2286000" marR="0" rtl="0" algn="l">
              <a:spcBef>
                <a:spcPts val="380"/>
              </a:spcBef>
              <a:spcAft>
                <a:spcPts val="0"/>
              </a:spcAft>
              <a:buClr>
                <a:srgbClr val="FF8EB1"/>
              </a:buClr>
              <a:buSzPts val="1900"/>
              <a:buFont typeface="Noto Sans Symbols"/>
              <a:buChar char="●"/>
              <a:defRPr b="0" i="0" sz="1900" u="none" cap="none" strike="noStrike">
                <a:solidFill>
                  <a:schemeClr val="lt1"/>
                </a:solidFill>
                <a:latin typeface="Century Gothic"/>
                <a:ea typeface="Century Gothic"/>
                <a:cs typeface="Century Gothic"/>
                <a:sym typeface="Century Gothic"/>
              </a:defRPr>
            </a:lvl5pPr>
            <a:lvl6pPr indent="-342900" lvl="5" marL="2743200" marR="0" rtl="0" algn="l">
              <a:spcBef>
                <a:spcPts val="360"/>
              </a:spcBef>
              <a:spcAft>
                <a:spcPts val="0"/>
              </a:spcAft>
              <a:buClr>
                <a:srgbClr val="FF8EB1"/>
              </a:buClr>
              <a:buSzPts val="1800"/>
              <a:buFont typeface="Noto Sans Symbols"/>
              <a:buChar char="●"/>
              <a:defRPr b="0" i="0" sz="1800" u="none" cap="none" strike="noStrike">
                <a:solidFill>
                  <a:schemeClr val="lt1"/>
                </a:solidFill>
                <a:latin typeface="Century Gothic"/>
                <a:ea typeface="Century Gothic"/>
                <a:cs typeface="Century Gothic"/>
                <a:sym typeface="Century Gothic"/>
              </a:defRPr>
            </a:lvl6pPr>
            <a:lvl7pPr indent="-330200" lvl="6" marL="3200400" marR="0" rtl="0" algn="l">
              <a:spcBef>
                <a:spcPts val="320"/>
              </a:spcBef>
              <a:spcAft>
                <a:spcPts val="0"/>
              </a:spcAft>
              <a:buClr>
                <a:srgbClr val="FF8EB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7pPr>
            <a:lvl8pPr indent="-330200" lvl="7" marL="3657600" marR="0" rtl="0" algn="l">
              <a:spcBef>
                <a:spcPts val="320"/>
              </a:spcBef>
              <a:spcAft>
                <a:spcPts val="0"/>
              </a:spcAft>
              <a:buClr>
                <a:srgbClr val="FF8EB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8pPr>
            <a:lvl9pPr indent="-330200" lvl="8" marL="4114800" marR="0" rtl="0" algn="l">
              <a:spcBef>
                <a:spcPts val="320"/>
              </a:spcBef>
              <a:spcAft>
                <a:spcPts val="0"/>
              </a:spcAft>
              <a:buClr>
                <a:srgbClr val="FF8EB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9pPr>
          </a:lstStyle>
          <a:p/>
        </p:txBody>
      </p:sp>
      <p:sp>
        <p:nvSpPr>
          <p:cNvPr id="15" name="Google Shape;15;p1"/>
          <p:cNvSpPr txBox="1"/>
          <p:nvPr>
            <p:ph idx="10" type="dt"/>
          </p:nvPr>
        </p:nvSpPr>
        <p:spPr>
          <a:xfrm>
            <a:off x="4791456" y="6480969"/>
            <a:ext cx="2133600" cy="30175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1"/>
          <p:cNvSpPr txBox="1"/>
          <p:nvPr>
            <p:ph idx="11" type="ftr"/>
          </p:nvPr>
        </p:nvSpPr>
        <p:spPr>
          <a:xfrm>
            <a:off x="457200" y="6481890"/>
            <a:ext cx="4260056" cy="300831"/>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7" name="Google Shape;17;p1"/>
          <p:cNvSpPr txBox="1"/>
          <p:nvPr>
            <p:ph idx="12" type="sldNum"/>
          </p:nvPr>
        </p:nvSpPr>
        <p:spPr>
          <a:xfrm>
            <a:off x="7589520" y="6480969"/>
            <a:ext cx="502920" cy="301752"/>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12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12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12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12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12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12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12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12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3.jp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3.jp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jpg"/><Relationship Id="rId4" Type="http://schemas.openxmlformats.org/officeDocument/2006/relationships/image" Target="../media/image27.jpg"/><Relationship Id="rId5" Type="http://schemas.openxmlformats.org/officeDocument/2006/relationships/image" Target="../media/image37.jpg"/><Relationship Id="rId6" Type="http://schemas.openxmlformats.org/officeDocument/2006/relationships/image" Target="../media/image25.jpg"/><Relationship Id="rId7"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2.jpg"/><Relationship Id="rId4" Type="http://schemas.openxmlformats.org/officeDocument/2006/relationships/image" Target="../media/image64.jpg"/><Relationship Id="rId5" Type="http://schemas.openxmlformats.org/officeDocument/2006/relationships/image" Target="../media/image4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8.jp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3.jpg"/><Relationship Id="rId4" Type="http://schemas.openxmlformats.org/officeDocument/2006/relationships/image" Target="../media/image50.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jpg"/><Relationship Id="rId4" Type="http://schemas.openxmlformats.org/officeDocument/2006/relationships/image" Target="../media/image53.jpg"/><Relationship Id="rId5" Type="http://schemas.openxmlformats.org/officeDocument/2006/relationships/image" Target="../media/image3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1.jpg"/><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jp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9.png"/><Relationship Id="rId4" Type="http://schemas.openxmlformats.org/officeDocument/2006/relationships/image" Target="../media/image58.png"/><Relationship Id="rId5"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jpg"/><Relationship Id="rId4" Type="http://schemas.openxmlformats.org/officeDocument/2006/relationships/image" Target="../media/image55.jpg"/><Relationship Id="rId5"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54.jpg"/><Relationship Id="rId4" Type="http://schemas.openxmlformats.org/officeDocument/2006/relationships/image" Target="../media/image59.jpg"/><Relationship Id="rId5" Type="http://schemas.openxmlformats.org/officeDocument/2006/relationships/image" Target="../media/image63.jpg"/><Relationship Id="rId6" Type="http://schemas.openxmlformats.org/officeDocument/2006/relationships/image" Target="../media/image62.jpg"/><Relationship Id="rId7" Type="http://schemas.openxmlformats.org/officeDocument/2006/relationships/image" Target="../media/image69.jpg"/><Relationship Id="rId8" Type="http://schemas.openxmlformats.org/officeDocument/2006/relationships/image" Target="../media/image7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1.jpg"/><Relationship Id="rId4" Type="http://schemas.openxmlformats.org/officeDocument/2006/relationships/image" Target="../media/image6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0.jpg"/><Relationship Id="rId4" Type="http://schemas.openxmlformats.org/officeDocument/2006/relationships/image" Target="../media/image6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6.jpg"/><Relationship Id="rId4" Type="http://schemas.openxmlformats.org/officeDocument/2006/relationships/image" Target="../media/image65.jpg"/><Relationship Id="rId5" Type="http://schemas.openxmlformats.org/officeDocument/2006/relationships/image" Target="../media/image7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5.jpg"/><Relationship Id="rId4" Type="http://schemas.openxmlformats.org/officeDocument/2006/relationships/image" Target="../media/image7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6.jpg"/><Relationship Id="rId4" Type="http://schemas.openxmlformats.org/officeDocument/2006/relationships/image" Target="../media/image7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mailto:audra.brase@alaska.gov" TargetMode="External"/><Relationship Id="rId4" Type="http://schemas.openxmlformats.org/officeDocument/2006/relationships/image" Target="../media/image7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jpg"/><Relationship Id="rId5"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0" Type="http://schemas.openxmlformats.org/officeDocument/2006/relationships/image" Target="../media/image14.jp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6.png"/><Relationship Id="rId5" Type="http://schemas.openxmlformats.org/officeDocument/2006/relationships/image" Target="../media/image18.jpg"/><Relationship Id="rId6" Type="http://schemas.openxmlformats.org/officeDocument/2006/relationships/image" Target="../media/image9.jpg"/><Relationship Id="rId7" Type="http://schemas.openxmlformats.org/officeDocument/2006/relationships/image" Target="../media/image3.jpg"/><Relationship Id="rId8"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5"/>
          <p:cNvSpPr txBox="1"/>
          <p:nvPr>
            <p:ph type="ctrTitle"/>
          </p:nvPr>
        </p:nvSpPr>
        <p:spPr>
          <a:xfrm>
            <a:off x="0" y="533400"/>
            <a:ext cx="8603456" cy="3124200"/>
          </a:xfrm>
          <a:prstGeom prst="rect">
            <a:avLst/>
          </a:prstGeom>
          <a:noFill/>
          <a:ln>
            <a:noFill/>
          </a:ln>
        </p:spPr>
        <p:txBody>
          <a:bodyPr anchorCtr="0" anchor="b" bIns="45700" lIns="91425" spcFirstLastPara="1" rIns="91425" wrap="square" tIns="45700">
            <a:noAutofit/>
          </a:bodyPr>
          <a:lstStyle/>
          <a:p>
            <a:pPr indent="0" lvl="0" marL="484632" rtl="0" algn="ctr">
              <a:spcBef>
                <a:spcPts val="0"/>
              </a:spcBef>
              <a:spcAft>
                <a:spcPts val="0"/>
              </a:spcAft>
              <a:buClr>
                <a:srgbClr val="FF599C"/>
              </a:buClr>
              <a:buSzPts val="4000"/>
              <a:buFont typeface="Century Gothic"/>
              <a:buNone/>
            </a:pPr>
            <a:r>
              <a:rPr lang="en-US" sz="4000"/>
              <a:t>Title 16 Permitting</a:t>
            </a:r>
            <a:br>
              <a:rPr lang="en-US" sz="4000"/>
            </a:br>
            <a:r>
              <a:rPr lang="en-US" sz="4000"/>
              <a:t>or</a:t>
            </a:r>
            <a:br>
              <a:rPr lang="en-US" sz="4000"/>
            </a:br>
            <a:br>
              <a:rPr lang="en-US" sz="4000"/>
            </a:br>
            <a:r>
              <a:rPr i="1" lang="en-US" sz="4000"/>
              <a:t>There are fish where I want to work! What do I do?</a:t>
            </a:r>
            <a:endParaRPr/>
          </a:p>
        </p:txBody>
      </p:sp>
      <p:sp>
        <p:nvSpPr>
          <p:cNvPr id="114" name="Google Shape;114;p15"/>
          <p:cNvSpPr txBox="1"/>
          <p:nvPr>
            <p:ph idx="1" type="subTitle"/>
          </p:nvPr>
        </p:nvSpPr>
        <p:spPr>
          <a:xfrm>
            <a:off x="540544" y="3657600"/>
            <a:ext cx="8062912" cy="1752600"/>
          </a:xfrm>
          <a:prstGeom prst="rect">
            <a:avLst/>
          </a:prstGeom>
          <a:noFill/>
          <a:ln>
            <a:noFill/>
          </a:ln>
        </p:spPr>
        <p:txBody>
          <a:bodyPr anchorCtr="0" anchor="t" bIns="45700" lIns="91425" spcFirstLastPara="1" rIns="91425" wrap="square" tIns="45700">
            <a:noAutofit/>
          </a:bodyPr>
          <a:lstStyle/>
          <a:p>
            <a:pPr indent="0" lvl="0" marL="0" marR="36576" rtl="0" algn="r">
              <a:lnSpc>
                <a:spcPct val="80000"/>
              </a:lnSpc>
              <a:spcBef>
                <a:spcPts val="0"/>
              </a:spcBef>
              <a:spcAft>
                <a:spcPts val="0"/>
              </a:spcAft>
              <a:buSzPts val="1680"/>
              <a:buNone/>
            </a:pPr>
            <a:r>
              <a:t/>
            </a:r>
            <a:endParaRPr sz="2100"/>
          </a:p>
          <a:p>
            <a:pPr indent="0" lvl="0" marL="0" marR="36576" rtl="0" algn="r">
              <a:lnSpc>
                <a:spcPct val="80000"/>
              </a:lnSpc>
              <a:spcBef>
                <a:spcPts val="0"/>
              </a:spcBef>
              <a:spcAft>
                <a:spcPts val="0"/>
              </a:spcAft>
              <a:buSzPts val="1680"/>
              <a:buNone/>
            </a:pPr>
            <a:r>
              <a:t/>
            </a:r>
            <a:endParaRPr sz="2100"/>
          </a:p>
          <a:p>
            <a:pPr indent="0" lvl="0" marL="0" marR="36576" rtl="0" algn="r">
              <a:lnSpc>
                <a:spcPct val="80000"/>
              </a:lnSpc>
              <a:spcBef>
                <a:spcPts val="0"/>
              </a:spcBef>
              <a:spcAft>
                <a:spcPts val="0"/>
              </a:spcAft>
              <a:buSzPts val="1680"/>
              <a:buNone/>
            </a:pPr>
            <a:r>
              <a:rPr b="1" lang="en-US" sz="2100"/>
              <a:t>Alaska Department of Fish and Game</a:t>
            </a:r>
            <a:endParaRPr/>
          </a:p>
          <a:p>
            <a:pPr indent="0" lvl="0" marL="0" marR="36576" rtl="0" algn="r">
              <a:lnSpc>
                <a:spcPct val="80000"/>
              </a:lnSpc>
              <a:spcBef>
                <a:spcPts val="0"/>
              </a:spcBef>
              <a:spcAft>
                <a:spcPts val="0"/>
              </a:spcAft>
              <a:buSzPts val="1680"/>
              <a:buNone/>
            </a:pPr>
            <a:r>
              <a:rPr b="1" lang="en-US" sz="2100"/>
              <a:t>Audra Brase</a:t>
            </a:r>
            <a:endParaRPr b="1" sz="2100"/>
          </a:p>
          <a:p>
            <a:pPr indent="0" lvl="0" marL="0" marR="36576" rtl="0" algn="r">
              <a:lnSpc>
                <a:spcPct val="80000"/>
              </a:lnSpc>
              <a:spcBef>
                <a:spcPts val="0"/>
              </a:spcBef>
              <a:spcAft>
                <a:spcPts val="0"/>
              </a:spcAft>
              <a:buSzPts val="1680"/>
              <a:buNone/>
            </a:pPr>
            <a:r>
              <a:rPr b="1" lang="en-US" sz="2100"/>
              <a:t>Regional Supervisor</a:t>
            </a:r>
            <a:endParaRPr/>
          </a:p>
          <a:p>
            <a:pPr indent="0" lvl="0" marL="0" marR="36576" rtl="0" algn="r">
              <a:lnSpc>
                <a:spcPct val="80000"/>
              </a:lnSpc>
              <a:spcBef>
                <a:spcPts val="0"/>
              </a:spcBef>
              <a:spcAft>
                <a:spcPts val="0"/>
              </a:spcAft>
              <a:buSzPts val="1680"/>
              <a:buNone/>
            </a:pPr>
            <a:r>
              <a:rPr b="1" lang="en-US" sz="2100"/>
              <a:t>Fairbanks</a:t>
            </a:r>
            <a:endParaRPr/>
          </a:p>
        </p:txBody>
      </p:sp>
      <p:pic>
        <p:nvPicPr>
          <p:cNvPr descr="ADFG_insignia-lg" id="115" name="Google Shape;115;p15"/>
          <p:cNvPicPr preferRelativeResize="0"/>
          <p:nvPr/>
        </p:nvPicPr>
        <p:blipFill rotWithShape="1">
          <a:blip r:embed="rId3">
            <a:alphaModFix/>
          </a:blip>
          <a:srcRect b="0" l="0" r="0" t="0"/>
          <a:stretch/>
        </p:blipFill>
        <p:spPr>
          <a:xfrm>
            <a:off x="304800" y="4876800"/>
            <a:ext cx="1752600" cy="175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4"/>
          <p:cNvSpPr txBox="1"/>
          <p:nvPr>
            <p:ph type="title"/>
          </p:nvPr>
        </p:nvSpPr>
        <p:spPr>
          <a:xfrm>
            <a:off x="457200" y="-27432"/>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Habitat Offices</a:t>
            </a:r>
            <a:endParaRPr/>
          </a:p>
        </p:txBody>
      </p:sp>
      <p:pic>
        <p:nvPicPr>
          <p:cNvPr descr="Habitat office map" id="206" name="Google Shape;206;p24"/>
          <p:cNvPicPr preferRelativeResize="0"/>
          <p:nvPr>
            <p:ph idx="1" type="body"/>
          </p:nvPr>
        </p:nvPicPr>
        <p:blipFill rotWithShape="1">
          <a:blip r:embed="rId3">
            <a:alphaModFix/>
          </a:blip>
          <a:srcRect b="0" l="0" r="0" t="0"/>
          <a:stretch/>
        </p:blipFill>
        <p:spPr>
          <a:xfrm>
            <a:off x="1524000" y="1295400"/>
            <a:ext cx="7199038" cy="5207191"/>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Google Shape;212;p25"/>
          <p:cNvPicPr preferRelativeResize="0"/>
          <p:nvPr/>
        </p:nvPicPr>
        <p:blipFill rotWithShape="1">
          <a:blip r:embed="rId3">
            <a:alphaModFix/>
          </a:blip>
          <a:srcRect b="0" l="0" r="0" t="0"/>
          <a:stretch/>
        </p:blipFill>
        <p:spPr>
          <a:xfrm>
            <a:off x="3905250" y="76200"/>
            <a:ext cx="4324350" cy="6731925"/>
          </a:xfrm>
          <a:prstGeom prst="rect">
            <a:avLst/>
          </a:prstGeom>
          <a:noFill/>
          <a:ln>
            <a:noFill/>
          </a:ln>
        </p:spPr>
      </p:pic>
      <p:sp>
        <p:nvSpPr>
          <p:cNvPr id="213" name="Google Shape;213;p25"/>
          <p:cNvSpPr txBox="1"/>
          <p:nvPr/>
        </p:nvSpPr>
        <p:spPr>
          <a:xfrm>
            <a:off x="274367" y="1525012"/>
            <a:ext cx="3535633" cy="310854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lt2"/>
                </a:solidFill>
                <a:latin typeface="Century Gothic"/>
                <a:ea typeface="Century Gothic"/>
                <a:cs typeface="Century Gothic"/>
                <a:sym typeface="Century Gothic"/>
              </a:rPr>
              <a:t>ADF&amp;G Home Page</a:t>
            </a:r>
            <a:br>
              <a:rPr lang="en-US" sz="2800">
                <a:solidFill>
                  <a:schemeClr val="lt2"/>
                </a:solidFill>
                <a:latin typeface="Century Gothic"/>
                <a:ea typeface="Century Gothic"/>
                <a:cs typeface="Century Gothic"/>
                <a:sym typeface="Century Gothic"/>
              </a:rPr>
            </a:br>
            <a:r>
              <a:rPr lang="en-US" sz="2800">
                <a:solidFill>
                  <a:schemeClr val="lt2"/>
                </a:solidFill>
                <a:latin typeface="Century Gothic"/>
                <a:ea typeface="Century Gothic"/>
                <a:cs typeface="Century Gothic"/>
                <a:sym typeface="Century Gothic"/>
              </a:rPr>
              <a:t>   adfg.alaska.gov</a:t>
            </a:r>
            <a:endParaRPr/>
          </a:p>
          <a:p>
            <a:pPr indent="0" lvl="0" marL="0" marR="0" rtl="0" algn="ctr">
              <a:spcBef>
                <a:spcPts val="0"/>
              </a:spcBef>
              <a:spcAft>
                <a:spcPts val="0"/>
              </a:spcAft>
              <a:buNone/>
            </a:pPr>
            <a:r>
              <a:rPr lang="en-US" sz="2800">
                <a:solidFill>
                  <a:schemeClr val="lt2"/>
                </a:solidFill>
                <a:latin typeface="Century Gothic"/>
                <a:ea typeface="Century Gothic"/>
                <a:cs typeface="Century Gothic"/>
                <a:sym typeface="Century Gothic"/>
              </a:rPr>
              <a:t>🡻</a:t>
            </a:r>
            <a:endParaRPr sz="2800">
              <a:solidFill>
                <a:schemeClr val="lt2"/>
              </a:solidFill>
              <a:latin typeface="Century Gothic"/>
              <a:ea typeface="Century Gothic"/>
              <a:cs typeface="Century Gothic"/>
              <a:sym typeface="Century Gothic"/>
            </a:endParaRPr>
          </a:p>
          <a:p>
            <a:pPr indent="0" lvl="0" marL="0" marR="0" rtl="0" algn="ctr">
              <a:spcBef>
                <a:spcPts val="0"/>
              </a:spcBef>
              <a:spcAft>
                <a:spcPts val="0"/>
              </a:spcAft>
              <a:buNone/>
            </a:pPr>
            <a:r>
              <a:rPr lang="en-US" sz="2800">
                <a:solidFill>
                  <a:schemeClr val="lt2"/>
                </a:solidFill>
                <a:latin typeface="Century Gothic"/>
                <a:ea typeface="Century Gothic"/>
                <a:cs typeface="Century Gothic"/>
                <a:sym typeface="Century Gothic"/>
              </a:rPr>
              <a:t>Habitat</a:t>
            </a:r>
            <a:endParaRPr/>
          </a:p>
          <a:p>
            <a:pPr indent="0" lvl="0" marL="0" marR="0" rtl="0" algn="ctr">
              <a:spcBef>
                <a:spcPts val="0"/>
              </a:spcBef>
              <a:spcAft>
                <a:spcPts val="0"/>
              </a:spcAft>
              <a:buNone/>
            </a:pPr>
            <a:r>
              <a:rPr lang="en-US" sz="2800">
                <a:solidFill>
                  <a:schemeClr val="lt2"/>
                </a:solidFill>
                <a:latin typeface="Century Gothic"/>
                <a:ea typeface="Century Gothic"/>
                <a:cs typeface="Century Gothic"/>
                <a:sym typeface="Century Gothic"/>
              </a:rPr>
              <a:t>🡻</a:t>
            </a:r>
            <a:endParaRPr sz="2800">
              <a:solidFill>
                <a:schemeClr val="lt2"/>
              </a:solidFill>
              <a:latin typeface="Century Gothic"/>
              <a:ea typeface="Century Gothic"/>
              <a:cs typeface="Century Gothic"/>
              <a:sym typeface="Century Gothic"/>
            </a:endParaRPr>
          </a:p>
          <a:p>
            <a:pPr indent="0" lvl="0" marL="0" marR="0" rtl="0" algn="ctr">
              <a:spcBef>
                <a:spcPts val="0"/>
              </a:spcBef>
              <a:spcAft>
                <a:spcPts val="0"/>
              </a:spcAft>
              <a:buNone/>
            </a:pPr>
            <a:r>
              <a:rPr lang="en-US" sz="2800">
                <a:solidFill>
                  <a:schemeClr val="lt2"/>
                </a:solidFill>
                <a:latin typeface="Century Gothic"/>
                <a:ea typeface="Century Gothic"/>
                <a:cs typeface="Century Gothic"/>
                <a:sym typeface="Century Gothic"/>
              </a:rPr>
              <a:t>Anadromous Waters</a:t>
            </a:r>
            <a:br>
              <a:rPr lang="en-US" sz="2800">
                <a:solidFill>
                  <a:schemeClr val="lt2"/>
                </a:solidFill>
                <a:latin typeface="Century Gothic"/>
                <a:ea typeface="Century Gothic"/>
                <a:cs typeface="Century Gothic"/>
                <a:sym typeface="Century Gothic"/>
              </a:rPr>
            </a:br>
            <a:r>
              <a:rPr lang="en-US" sz="2800">
                <a:solidFill>
                  <a:schemeClr val="lt2"/>
                </a:solidFill>
                <a:latin typeface="Century Gothic"/>
                <a:ea typeface="Century Gothic"/>
                <a:cs typeface="Century Gothic"/>
                <a:sym typeface="Century Gothic"/>
              </a:rPr>
              <a:t>  Catalog Mapper</a:t>
            </a:r>
            <a:endParaRPr/>
          </a:p>
        </p:txBody>
      </p:sp>
      <p:sp>
        <p:nvSpPr>
          <p:cNvPr id="214" name="Google Shape;214;p25"/>
          <p:cNvSpPr/>
          <p:nvPr/>
        </p:nvSpPr>
        <p:spPr>
          <a:xfrm>
            <a:off x="5257800" y="4347099"/>
            <a:ext cx="1447800" cy="9906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15" name="Google Shape;215;p25"/>
          <p:cNvSpPr/>
          <p:nvPr/>
        </p:nvSpPr>
        <p:spPr>
          <a:xfrm>
            <a:off x="3581400" y="0"/>
            <a:ext cx="1981200" cy="9906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cxnSp>
        <p:nvCxnSpPr>
          <p:cNvPr id="216" name="Google Shape;216;p25"/>
          <p:cNvCxnSpPr/>
          <p:nvPr/>
        </p:nvCxnSpPr>
        <p:spPr>
          <a:xfrm>
            <a:off x="5120634" y="4724400"/>
            <a:ext cx="365766" cy="0"/>
          </a:xfrm>
          <a:prstGeom prst="straightConnector1">
            <a:avLst/>
          </a:prstGeom>
          <a:noFill/>
          <a:ln cap="flat" cmpd="sng" w="25400">
            <a:solidFill>
              <a:srgbClr val="FF0000"/>
            </a:solidFill>
            <a:prstDash val="solid"/>
            <a:round/>
            <a:headEnd len="sm" w="sm" type="none"/>
            <a:tailEnd len="lg" w="lg" type="triangle"/>
          </a:ln>
        </p:spPr>
      </p:cxnSp>
      <p:sp>
        <p:nvSpPr>
          <p:cNvPr id="217" name="Google Shape;217;p25"/>
          <p:cNvSpPr txBox="1"/>
          <p:nvPr>
            <p:ph idx="12" type="sldNum"/>
          </p:nvPr>
        </p:nvSpPr>
        <p:spPr>
          <a:xfrm>
            <a:off x="8320999" y="6423920"/>
            <a:ext cx="762000" cy="365125"/>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None/>
            </a:pPr>
            <a:fld id="{00000000-1234-1234-1234-123412341234}" type="slidenum">
              <a:rPr lang="en-US" sz="1000">
                <a:solidFill>
                  <a:schemeClr val="lt2"/>
                </a:solidFill>
                <a:latin typeface="Century Gothic"/>
                <a:ea typeface="Century Gothic"/>
                <a:cs typeface="Century Gothic"/>
                <a:sym typeface="Century Gothic"/>
              </a:rPr>
              <a:t>‹#›</a:t>
            </a:fld>
            <a:endParaRPr sz="1000">
              <a:solidFill>
                <a:schemeClr val="lt2"/>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p26"/>
          <p:cNvPicPr preferRelativeResize="0"/>
          <p:nvPr/>
        </p:nvPicPr>
        <p:blipFill rotWithShape="1">
          <a:blip r:embed="rId3">
            <a:alphaModFix/>
          </a:blip>
          <a:srcRect b="5787" l="136" r="50579" t="2734"/>
          <a:stretch/>
        </p:blipFill>
        <p:spPr>
          <a:xfrm>
            <a:off x="381000" y="350129"/>
            <a:ext cx="7543800" cy="4602871"/>
          </a:xfrm>
          <a:prstGeom prst="rect">
            <a:avLst/>
          </a:prstGeom>
          <a:noFill/>
          <a:ln>
            <a:noFill/>
          </a:ln>
          <a:effectLst>
            <a:outerShdw blurRad="292100" rotWithShape="0" algn="tl" dir="2700000" dist="139700">
              <a:srgbClr val="333333">
                <a:alpha val="64705"/>
              </a:srgbClr>
            </a:outerShdw>
          </a:effectLst>
        </p:spPr>
      </p:pic>
      <p:pic>
        <p:nvPicPr>
          <p:cNvPr id="223" name="Google Shape;223;p26"/>
          <p:cNvPicPr preferRelativeResize="0"/>
          <p:nvPr/>
        </p:nvPicPr>
        <p:blipFill rotWithShape="1">
          <a:blip r:embed="rId4">
            <a:alphaModFix/>
          </a:blip>
          <a:srcRect b="0" l="0" r="0" t="0"/>
          <a:stretch/>
        </p:blipFill>
        <p:spPr>
          <a:xfrm>
            <a:off x="5410200" y="2590800"/>
            <a:ext cx="3326071" cy="3848100"/>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descr="I:\HR_Projs\SB183_FishStudy\AFS\Images\FrySchool_1.tif" id="229" name="Google Shape;229;p27"/>
          <p:cNvPicPr preferRelativeResize="0"/>
          <p:nvPr/>
        </p:nvPicPr>
        <p:blipFill rotWithShape="1">
          <a:blip r:embed="rId3">
            <a:alphaModFix/>
          </a:blip>
          <a:srcRect b="0" l="0" r="0" t="0"/>
          <a:stretch/>
        </p:blipFill>
        <p:spPr>
          <a:xfrm>
            <a:off x="2743200" y="3873759"/>
            <a:ext cx="3200400" cy="2790825"/>
          </a:xfrm>
          <a:prstGeom prst="rect">
            <a:avLst/>
          </a:prstGeom>
          <a:noFill/>
          <a:ln>
            <a:noFill/>
          </a:ln>
        </p:spPr>
      </p:pic>
      <p:pic>
        <p:nvPicPr>
          <p:cNvPr descr="I:\XFER\BILLH\FishHabitatPhotos\Migration\swiming sockeye Cleo.JPG" id="230" name="Google Shape;230;p27"/>
          <p:cNvPicPr preferRelativeResize="0"/>
          <p:nvPr/>
        </p:nvPicPr>
        <p:blipFill rotWithShape="1">
          <a:blip r:embed="rId4">
            <a:alphaModFix/>
          </a:blip>
          <a:srcRect b="0" l="0" r="0" t="0"/>
          <a:stretch/>
        </p:blipFill>
        <p:spPr>
          <a:xfrm>
            <a:off x="4114800" y="533400"/>
            <a:ext cx="4800600" cy="3598863"/>
          </a:xfrm>
          <a:prstGeom prst="rect">
            <a:avLst/>
          </a:prstGeom>
          <a:noFill/>
          <a:ln>
            <a:noFill/>
          </a:ln>
        </p:spPr>
      </p:pic>
      <p:sp>
        <p:nvSpPr>
          <p:cNvPr id="231" name="Google Shape;231;p27"/>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Categories of Fish Use</a:t>
            </a:r>
            <a:endParaRPr/>
          </a:p>
        </p:txBody>
      </p:sp>
      <p:sp>
        <p:nvSpPr>
          <p:cNvPr id="232" name="Google Shape;232;p27"/>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Spawning</a:t>
            </a:r>
            <a:endParaRPr/>
          </a:p>
          <a:p>
            <a:pPr indent="-384047" lvl="0" marL="448056" rtl="0" algn="l">
              <a:spcBef>
                <a:spcPts val="600"/>
              </a:spcBef>
              <a:spcAft>
                <a:spcPts val="0"/>
              </a:spcAft>
              <a:buSzPts val="2400"/>
              <a:buChar char="⦿"/>
            </a:pPr>
            <a:r>
              <a:rPr lang="en-US"/>
              <a:t>Rearing</a:t>
            </a:r>
            <a:endParaRPr/>
          </a:p>
          <a:p>
            <a:pPr indent="-384047" lvl="0" marL="448056" rtl="0" algn="l">
              <a:spcBef>
                <a:spcPts val="600"/>
              </a:spcBef>
              <a:spcAft>
                <a:spcPts val="0"/>
              </a:spcAft>
              <a:buSzPts val="2400"/>
              <a:buChar char="⦿"/>
            </a:pPr>
            <a:r>
              <a:rPr lang="en-US"/>
              <a:t>Migration</a:t>
            </a:r>
            <a:endParaRPr/>
          </a:p>
          <a:p>
            <a:pPr indent="-384047" lvl="0" marL="448056" rtl="0" algn="l">
              <a:spcBef>
                <a:spcPts val="600"/>
              </a:spcBef>
              <a:spcAft>
                <a:spcPts val="0"/>
              </a:spcAft>
              <a:buSzPts val="2400"/>
              <a:buChar char="⦿"/>
            </a:pPr>
            <a:r>
              <a:rPr lang="en-US"/>
              <a:t>“Present”</a:t>
            </a:r>
            <a:endParaRPr/>
          </a:p>
        </p:txBody>
      </p:sp>
      <p:pic>
        <p:nvPicPr>
          <p:cNvPr descr="I:\HABPUB\Images\FISH\ALEVIN.TIF" id="233" name="Google Shape;233;p27"/>
          <p:cNvPicPr preferRelativeResize="0"/>
          <p:nvPr/>
        </p:nvPicPr>
        <p:blipFill rotWithShape="1">
          <a:blip r:embed="rId5">
            <a:alphaModFix/>
          </a:blip>
          <a:srcRect b="0" l="0" r="0" t="0"/>
          <a:stretch/>
        </p:blipFill>
        <p:spPr>
          <a:xfrm>
            <a:off x="5791200" y="2819400"/>
            <a:ext cx="3124200" cy="2343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28"/>
          <p:cNvSpPr txBox="1"/>
          <p:nvPr>
            <p:ph idx="1" type="body"/>
          </p:nvPr>
        </p:nvSpPr>
        <p:spPr>
          <a:xfrm>
            <a:off x="381000" y="1600200"/>
            <a:ext cx="8229600" cy="4648200"/>
          </a:xfrm>
          <a:prstGeom prst="rect">
            <a:avLst/>
          </a:prstGeom>
          <a:noFill/>
          <a:ln>
            <a:noFill/>
          </a:ln>
        </p:spPr>
        <p:txBody>
          <a:bodyPr anchorCtr="0" anchor="t" bIns="45700" lIns="91425" spcFirstLastPara="1" rIns="91425" wrap="square" tIns="45700">
            <a:noAutofit/>
          </a:bodyPr>
          <a:lstStyle/>
          <a:p>
            <a:pPr indent="-384047" lvl="0" marL="448056" rtl="0" algn="l">
              <a:lnSpc>
                <a:spcPct val="80000"/>
              </a:lnSpc>
              <a:spcBef>
                <a:spcPts val="0"/>
              </a:spcBef>
              <a:spcAft>
                <a:spcPts val="0"/>
              </a:spcAft>
              <a:buSzPts val="2220"/>
              <a:buNone/>
            </a:pPr>
            <a:r>
              <a:t/>
            </a:r>
            <a:endParaRPr sz="2775"/>
          </a:p>
          <a:p>
            <a:pPr indent="-384048" lvl="0" marL="448056" rtl="0" algn="l">
              <a:lnSpc>
                <a:spcPct val="100000"/>
              </a:lnSpc>
              <a:spcBef>
                <a:spcPts val="0"/>
              </a:spcBef>
              <a:spcAft>
                <a:spcPts val="0"/>
              </a:spcAft>
              <a:buSzPts val="3330"/>
              <a:buChar char="⦿"/>
            </a:pPr>
            <a:r>
              <a:rPr lang="en-US" sz="4162">
                <a:solidFill>
                  <a:schemeClr val="lt2"/>
                </a:solidFill>
              </a:rPr>
              <a:t>THE FISHWAY ACT </a:t>
            </a:r>
            <a:endParaRPr/>
          </a:p>
          <a:p>
            <a:pPr indent="-285750" lvl="1" marL="822960" rtl="0" algn="l">
              <a:lnSpc>
                <a:spcPct val="100000"/>
              </a:lnSpc>
              <a:spcBef>
                <a:spcPts val="0"/>
              </a:spcBef>
              <a:spcAft>
                <a:spcPts val="0"/>
              </a:spcAft>
              <a:buSzPts val="3778"/>
              <a:buChar char="›"/>
            </a:pPr>
            <a:r>
              <a:rPr lang="en-US" sz="3977">
                <a:solidFill>
                  <a:schemeClr val="lt2"/>
                </a:solidFill>
              </a:rPr>
              <a:t>AS 16.05.841 </a:t>
            </a:r>
            <a:endParaRPr/>
          </a:p>
          <a:p>
            <a:pPr indent="-384047" lvl="0" marL="448056" rtl="0" algn="l">
              <a:lnSpc>
                <a:spcPct val="100000"/>
              </a:lnSpc>
              <a:spcBef>
                <a:spcPts val="0"/>
              </a:spcBef>
              <a:spcAft>
                <a:spcPts val="0"/>
              </a:spcAft>
              <a:buSzPts val="2960"/>
              <a:buNone/>
            </a:pPr>
            <a:r>
              <a:rPr lang="en-US" sz="3700">
                <a:solidFill>
                  <a:schemeClr val="lt2"/>
                </a:solidFill>
              </a:rPr>
              <a:t>	</a:t>
            </a:r>
            <a:endParaRPr/>
          </a:p>
          <a:p>
            <a:pPr indent="-384047" lvl="0" marL="448056" rtl="0" algn="l">
              <a:lnSpc>
                <a:spcPct val="100000"/>
              </a:lnSpc>
              <a:spcBef>
                <a:spcPts val="0"/>
              </a:spcBef>
              <a:spcAft>
                <a:spcPts val="0"/>
              </a:spcAft>
              <a:buSzPts val="1480"/>
              <a:buNone/>
            </a:pPr>
            <a:r>
              <a:t/>
            </a:r>
            <a:endParaRPr sz="1850">
              <a:solidFill>
                <a:schemeClr val="lt2"/>
              </a:solidFill>
            </a:endParaRPr>
          </a:p>
          <a:p>
            <a:pPr indent="-384048" lvl="0" marL="448056" rtl="0" algn="l">
              <a:lnSpc>
                <a:spcPct val="100000"/>
              </a:lnSpc>
              <a:spcBef>
                <a:spcPts val="0"/>
              </a:spcBef>
              <a:spcAft>
                <a:spcPts val="0"/>
              </a:spcAft>
              <a:buSzPts val="3330"/>
              <a:buChar char="⦿"/>
            </a:pPr>
            <a:r>
              <a:rPr lang="en-US" sz="4162">
                <a:solidFill>
                  <a:schemeClr val="lt2"/>
                </a:solidFill>
              </a:rPr>
              <a:t>ANADROMOUS FISH ACT </a:t>
            </a:r>
            <a:endParaRPr/>
          </a:p>
          <a:p>
            <a:pPr indent="-285750" lvl="1" marL="822960" rtl="0" algn="l">
              <a:lnSpc>
                <a:spcPct val="100000"/>
              </a:lnSpc>
              <a:spcBef>
                <a:spcPts val="0"/>
              </a:spcBef>
              <a:spcAft>
                <a:spcPts val="0"/>
              </a:spcAft>
              <a:buSzPts val="3778"/>
              <a:buChar char="›"/>
            </a:pPr>
            <a:r>
              <a:rPr lang="en-US" sz="3977">
                <a:solidFill>
                  <a:schemeClr val="lt2"/>
                </a:solidFill>
              </a:rPr>
              <a:t>AS 16.05.871</a:t>
            </a:r>
            <a:endParaRPr/>
          </a:p>
          <a:p>
            <a:pPr indent="-384047" lvl="0" marL="448056" rtl="0" algn="l">
              <a:lnSpc>
                <a:spcPct val="100000"/>
              </a:lnSpc>
              <a:spcBef>
                <a:spcPts val="0"/>
              </a:spcBef>
              <a:spcAft>
                <a:spcPts val="0"/>
              </a:spcAft>
              <a:buSzPts val="2960"/>
              <a:buNone/>
            </a:pPr>
            <a:r>
              <a:rPr lang="en-US" sz="3700">
                <a:solidFill>
                  <a:schemeClr val="lt2"/>
                </a:solidFill>
              </a:rPr>
              <a:t>	</a:t>
            </a:r>
            <a:endParaRPr sz="1850">
              <a:solidFill>
                <a:schemeClr val="lt2"/>
              </a:solidFill>
            </a:endParaRPr>
          </a:p>
          <a:p>
            <a:pPr indent="-384047" lvl="0" marL="448056" rtl="0" algn="l">
              <a:lnSpc>
                <a:spcPct val="60000"/>
              </a:lnSpc>
              <a:spcBef>
                <a:spcPts val="555"/>
              </a:spcBef>
              <a:spcAft>
                <a:spcPts val="0"/>
              </a:spcAft>
              <a:buSzPts val="2220"/>
              <a:buNone/>
            </a:pPr>
            <a:r>
              <a:t/>
            </a:r>
            <a:endParaRPr sz="2775"/>
          </a:p>
        </p:txBody>
      </p:sp>
      <p:pic>
        <p:nvPicPr>
          <p:cNvPr descr="ADFG_insignia-lg" id="240" name="Google Shape;240;p28"/>
          <p:cNvPicPr preferRelativeResize="0"/>
          <p:nvPr/>
        </p:nvPicPr>
        <p:blipFill rotWithShape="1">
          <a:blip r:embed="rId3">
            <a:alphaModFix/>
          </a:blip>
          <a:srcRect b="0" l="0" r="0" t="0"/>
          <a:stretch/>
        </p:blipFill>
        <p:spPr>
          <a:xfrm>
            <a:off x="6324600" y="1676400"/>
            <a:ext cx="2286000" cy="2286000"/>
          </a:xfrm>
          <a:prstGeom prst="ellipse">
            <a:avLst/>
          </a:prstGeom>
          <a:noFill/>
          <a:ln>
            <a:noFill/>
          </a:ln>
        </p:spPr>
      </p:pic>
      <p:sp>
        <p:nvSpPr>
          <p:cNvPr id="241" name="Google Shape;241;p28"/>
          <p:cNvSpPr txBox="1"/>
          <p:nvPr>
            <p:ph type="title"/>
          </p:nvPr>
        </p:nvSpPr>
        <p:spPr>
          <a:xfrm>
            <a:off x="457200" y="914400"/>
            <a:ext cx="8229600" cy="6096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600"/>
              <a:buFont typeface="Century Gothic"/>
              <a:buNone/>
            </a:pPr>
            <a:r>
              <a:rPr lang="en-US" sz="3600"/>
              <a:t>Habitat Statutory Authority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9"/>
          <p:cNvSpPr txBox="1"/>
          <p:nvPr>
            <p:ph idx="1" type="body"/>
          </p:nvPr>
        </p:nvSpPr>
        <p:spPr>
          <a:xfrm>
            <a:off x="228600" y="2590800"/>
            <a:ext cx="8229600" cy="4389120"/>
          </a:xfrm>
          <a:prstGeom prst="rect">
            <a:avLst/>
          </a:prstGeom>
          <a:noFill/>
          <a:ln>
            <a:noFill/>
          </a:ln>
        </p:spPr>
        <p:txBody>
          <a:bodyPr anchorCtr="0" anchor="t" bIns="45700" lIns="91425" spcFirstLastPara="1" rIns="91425" wrap="square" tIns="45700">
            <a:noAutofit/>
          </a:bodyPr>
          <a:lstStyle/>
          <a:p>
            <a:pPr indent="-384047" lvl="0" marL="448056" rtl="0" algn="l">
              <a:lnSpc>
                <a:spcPct val="80000"/>
              </a:lnSpc>
              <a:spcBef>
                <a:spcPts val="0"/>
              </a:spcBef>
              <a:spcAft>
                <a:spcPts val="0"/>
              </a:spcAft>
              <a:buSzPts val="720"/>
              <a:buFont typeface="Noto Sans Symbols"/>
              <a:buNone/>
            </a:pPr>
            <a:r>
              <a:t/>
            </a:r>
            <a:endParaRPr sz="900"/>
          </a:p>
          <a:p>
            <a:pPr indent="-333247" lvl="0" marL="448056" rtl="0" algn="l">
              <a:lnSpc>
                <a:spcPct val="80000"/>
              </a:lnSpc>
              <a:spcBef>
                <a:spcPts val="200"/>
              </a:spcBef>
              <a:spcAft>
                <a:spcPts val="0"/>
              </a:spcAft>
              <a:buSzPts val="800"/>
              <a:buNone/>
            </a:pPr>
            <a:r>
              <a:t/>
            </a:r>
            <a:endParaRPr b="1" i="1" sz="1000" u="sng"/>
          </a:p>
        </p:txBody>
      </p:sp>
      <p:sp>
        <p:nvSpPr>
          <p:cNvPr id="248" name="Google Shape;248;p29"/>
          <p:cNvSpPr txBox="1"/>
          <p:nvPr>
            <p:ph type="title"/>
          </p:nvPr>
        </p:nvSpPr>
        <p:spPr>
          <a:xfrm>
            <a:off x="1219200" y="304800"/>
            <a:ext cx="7315200" cy="9144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600"/>
              <a:buFont typeface="Century Gothic"/>
              <a:buNone/>
            </a:pPr>
            <a:r>
              <a:rPr lang="en-US" sz="3600"/>
              <a:t>Fishway Act (aka .841)</a:t>
            </a:r>
            <a:endParaRPr/>
          </a:p>
        </p:txBody>
      </p:sp>
      <p:sp>
        <p:nvSpPr>
          <p:cNvPr id="249" name="Google Shape;249;p29"/>
          <p:cNvSpPr txBox="1"/>
          <p:nvPr/>
        </p:nvSpPr>
        <p:spPr>
          <a:xfrm>
            <a:off x="457200" y="1322487"/>
            <a:ext cx="8382000" cy="4247317"/>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2400">
                <a:solidFill>
                  <a:schemeClr val="lt1"/>
                </a:solidFill>
                <a:latin typeface="Libre Franklin"/>
                <a:ea typeface="Libre Franklin"/>
                <a:cs typeface="Libre Franklin"/>
                <a:sym typeface="Libre Franklin"/>
              </a:rPr>
              <a:t>AS 16.05.841. Fishway required.</a:t>
            </a:r>
            <a:endParaRPr/>
          </a:p>
          <a:p>
            <a:pPr indent="0" lvl="0" marL="0" marR="0" rtl="0" algn="l">
              <a:lnSpc>
                <a:spcPct val="150000"/>
              </a:lnSpc>
              <a:spcBef>
                <a:spcPts val="0"/>
              </a:spcBef>
              <a:spcAft>
                <a:spcPts val="0"/>
              </a:spcAft>
              <a:buNone/>
            </a:pPr>
            <a:r>
              <a:t/>
            </a:r>
            <a:endParaRPr sz="1200">
              <a:solidFill>
                <a:schemeClr val="lt1"/>
              </a:solidFill>
              <a:latin typeface="Libre Franklin"/>
              <a:ea typeface="Libre Franklin"/>
              <a:cs typeface="Libre Franklin"/>
              <a:sym typeface="Libre Franklin"/>
            </a:endParaRPr>
          </a:p>
          <a:p>
            <a:pPr indent="0" lvl="0" marL="0" marR="0" rtl="0" algn="l">
              <a:lnSpc>
                <a:spcPct val="150000"/>
              </a:lnSpc>
              <a:spcBef>
                <a:spcPts val="0"/>
              </a:spcBef>
              <a:spcAft>
                <a:spcPts val="0"/>
              </a:spcAft>
              <a:buNone/>
            </a:pPr>
            <a:r>
              <a:rPr lang="en-US" sz="2400">
                <a:solidFill>
                  <a:schemeClr val="lt1"/>
                </a:solidFill>
                <a:latin typeface="Libre Franklin"/>
                <a:ea typeface="Libre Franklin"/>
                <a:cs typeface="Libre Franklin"/>
                <a:sym typeface="Libre Franklin"/>
              </a:rPr>
              <a:t>“…every </a:t>
            </a:r>
            <a:r>
              <a:rPr lang="en-US" sz="2400">
                <a:solidFill>
                  <a:srgbClr val="FFFF00"/>
                </a:solidFill>
                <a:latin typeface="Libre Franklin"/>
                <a:ea typeface="Libre Franklin"/>
                <a:cs typeface="Libre Franklin"/>
                <a:sym typeface="Libre Franklin"/>
              </a:rPr>
              <a:t>dam or other obstruction </a:t>
            </a:r>
            <a:r>
              <a:rPr lang="en-US" sz="2400">
                <a:solidFill>
                  <a:schemeClr val="lt1"/>
                </a:solidFill>
                <a:latin typeface="Libre Franklin"/>
                <a:ea typeface="Libre Franklin"/>
                <a:cs typeface="Libre Franklin"/>
                <a:sym typeface="Libre Franklin"/>
              </a:rPr>
              <a:t>built by any person across a stream frequented by </a:t>
            </a:r>
            <a:r>
              <a:rPr lang="en-US" sz="2400">
                <a:solidFill>
                  <a:srgbClr val="FFFF00"/>
                </a:solidFill>
                <a:latin typeface="Libre Franklin"/>
                <a:ea typeface="Libre Franklin"/>
                <a:cs typeface="Libre Franklin"/>
                <a:sym typeface="Libre Franklin"/>
              </a:rPr>
              <a:t>salmon or other fish </a:t>
            </a:r>
            <a:r>
              <a:rPr lang="en-US" sz="2400">
                <a:solidFill>
                  <a:schemeClr val="lt1"/>
                </a:solidFill>
                <a:latin typeface="Libre Franklin"/>
                <a:ea typeface="Libre Franklin"/>
                <a:cs typeface="Libre Franklin"/>
                <a:sym typeface="Libre Franklin"/>
              </a:rPr>
              <a:t>shall be provided by that person with a durable </a:t>
            </a:r>
            <a:endParaRPr/>
          </a:p>
          <a:p>
            <a:pPr indent="0" lvl="0" marL="0" marR="0" rtl="0" algn="l">
              <a:lnSpc>
                <a:spcPct val="150000"/>
              </a:lnSpc>
              <a:spcBef>
                <a:spcPts val="0"/>
              </a:spcBef>
              <a:spcAft>
                <a:spcPts val="0"/>
              </a:spcAft>
              <a:buNone/>
            </a:pPr>
            <a:r>
              <a:rPr lang="en-US" sz="2400">
                <a:solidFill>
                  <a:schemeClr val="lt1"/>
                </a:solidFill>
                <a:latin typeface="Libre Franklin"/>
                <a:ea typeface="Libre Franklin"/>
                <a:cs typeface="Libre Franklin"/>
                <a:sym typeface="Libre Franklin"/>
              </a:rPr>
              <a:t>and </a:t>
            </a:r>
            <a:r>
              <a:rPr lang="en-US" sz="2400">
                <a:solidFill>
                  <a:srgbClr val="FFFF00"/>
                </a:solidFill>
                <a:latin typeface="Libre Franklin"/>
                <a:ea typeface="Libre Franklin"/>
                <a:cs typeface="Libre Franklin"/>
                <a:sym typeface="Libre Franklin"/>
              </a:rPr>
              <a:t>efficient fishway and </a:t>
            </a:r>
            <a:endParaRPr/>
          </a:p>
          <a:p>
            <a:pPr indent="0" lvl="0" marL="0" marR="0" rtl="0" algn="l">
              <a:lnSpc>
                <a:spcPct val="150000"/>
              </a:lnSpc>
              <a:spcBef>
                <a:spcPts val="0"/>
              </a:spcBef>
              <a:spcAft>
                <a:spcPts val="0"/>
              </a:spcAft>
              <a:buNone/>
            </a:pPr>
            <a:r>
              <a:rPr lang="en-US" sz="2400">
                <a:solidFill>
                  <a:srgbClr val="FFFF00"/>
                </a:solidFill>
                <a:latin typeface="Libre Franklin"/>
                <a:ea typeface="Libre Franklin"/>
                <a:cs typeface="Libre Franklin"/>
                <a:sym typeface="Libre Franklin"/>
              </a:rPr>
              <a:t>a device for efficient passage </a:t>
            </a:r>
            <a:endParaRPr/>
          </a:p>
          <a:p>
            <a:pPr indent="0" lvl="0" marL="0" marR="0" rtl="0" algn="l">
              <a:lnSpc>
                <a:spcPct val="150000"/>
              </a:lnSpc>
              <a:spcBef>
                <a:spcPts val="0"/>
              </a:spcBef>
              <a:spcAft>
                <a:spcPts val="0"/>
              </a:spcAft>
              <a:buNone/>
            </a:pPr>
            <a:r>
              <a:rPr lang="en-US" sz="2400">
                <a:solidFill>
                  <a:srgbClr val="FFFF00"/>
                </a:solidFill>
                <a:latin typeface="Libre Franklin"/>
                <a:ea typeface="Libre Franklin"/>
                <a:cs typeface="Libre Franklin"/>
                <a:sym typeface="Libre Franklin"/>
              </a:rPr>
              <a:t>for downstream migrants</a:t>
            </a:r>
            <a:r>
              <a:rPr lang="en-US" sz="2400">
                <a:solidFill>
                  <a:schemeClr val="lt1"/>
                </a:solidFill>
                <a:latin typeface="Libre Franklin"/>
                <a:ea typeface="Libre Franklin"/>
                <a:cs typeface="Libre Franklin"/>
                <a:sym typeface="Libre Franklin"/>
              </a:rPr>
              <a:t>. …</a:t>
            </a:r>
            <a:endParaRPr sz="1800">
              <a:solidFill>
                <a:schemeClr val="lt1"/>
              </a:solidFill>
              <a:latin typeface="Century Gothic"/>
              <a:ea typeface="Century Gothic"/>
              <a:cs typeface="Century Gothic"/>
              <a:sym typeface="Century Gothic"/>
            </a:endParaRPr>
          </a:p>
        </p:txBody>
      </p:sp>
      <p:pic>
        <p:nvPicPr>
          <p:cNvPr id="250" name="Google Shape;250;p29"/>
          <p:cNvPicPr preferRelativeResize="0"/>
          <p:nvPr/>
        </p:nvPicPr>
        <p:blipFill rotWithShape="1">
          <a:blip r:embed="rId3">
            <a:alphaModFix/>
          </a:blip>
          <a:srcRect b="0" l="0" r="0" t="0"/>
          <a:stretch/>
        </p:blipFill>
        <p:spPr>
          <a:xfrm>
            <a:off x="4648200" y="3352800"/>
            <a:ext cx="3763760" cy="2950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0"/>
          <p:cNvSpPr txBox="1"/>
          <p:nvPr>
            <p:ph type="title"/>
          </p:nvPr>
        </p:nvSpPr>
        <p:spPr>
          <a:xfrm>
            <a:off x="1295400" y="304800"/>
            <a:ext cx="6400800" cy="9144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600"/>
              <a:buFont typeface="Century Gothic"/>
              <a:buNone/>
            </a:pPr>
            <a:r>
              <a:rPr lang="en-US" sz="3600"/>
              <a:t>Fishway Act, cont.</a:t>
            </a:r>
            <a:endParaRPr/>
          </a:p>
        </p:txBody>
      </p:sp>
      <p:sp>
        <p:nvSpPr>
          <p:cNvPr id="257" name="Google Shape;257;p30"/>
          <p:cNvSpPr txBox="1"/>
          <p:nvPr/>
        </p:nvSpPr>
        <p:spPr>
          <a:xfrm>
            <a:off x="457200" y="1322487"/>
            <a:ext cx="8382000" cy="3139321"/>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2400">
                <a:solidFill>
                  <a:schemeClr val="lt1"/>
                </a:solidFill>
                <a:latin typeface="Libre Franklin"/>
                <a:ea typeface="Libre Franklin"/>
                <a:cs typeface="Libre Franklin"/>
                <a:sym typeface="Libre Franklin"/>
              </a:rPr>
              <a:t>AS 16.05.841. Fishway required.</a:t>
            </a:r>
            <a:endParaRPr/>
          </a:p>
          <a:p>
            <a:pPr indent="0" lvl="0" marL="0" marR="0" rtl="0" algn="l">
              <a:lnSpc>
                <a:spcPct val="150000"/>
              </a:lnSpc>
              <a:spcBef>
                <a:spcPts val="0"/>
              </a:spcBef>
              <a:spcAft>
                <a:spcPts val="0"/>
              </a:spcAft>
              <a:buNone/>
            </a:pPr>
            <a:r>
              <a:t/>
            </a:r>
            <a:endParaRPr sz="1200">
              <a:solidFill>
                <a:schemeClr val="lt1"/>
              </a:solidFill>
              <a:latin typeface="Libre Franklin"/>
              <a:ea typeface="Libre Franklin"/>
              <a:cs typeface="Libre Franklin"/>
              <a:sym typeface="Libre Franklin"/>
            </a:endParaRPr>
          </a:p>
          <a:p>
            <a:pPr indent="0" lvl="0" marL="0" marR="0" rtl="0" algn="l">
              <a:lnSpc>
                <a:spcPct val="150000"/>
              </a:lnSpc>
              <a:spcBef>
                <a:spcPts val="0"/>
              </a:spcBef>
              <a:spcAft>
                <a:spcPts val="0"/>
              </a:spcAft>
              <a:buNone/>
            </a:pPr>
            <a:r>
              <a:rPr lang="en-US" sz="2400">
                <a:solidFill>
                  <a:schemeClr val="lt1"/>
                </a:solidFill>
                <a:latin typeface="Libre Franklin"/>
                <a:ea typeface="Libre Franklin"/>
                <a:cs typeface="Libre Franklin"/>
                <a:sym typeface="Libre Franklin"/>
              </a:rPr>
              <a:t>“…The fishway or device or both shall be </a:t>
            </a:r>
            <a:r>
              <a:rPr lang="en-US" sz="2400">
                <a:solidFill>
                  <a:srgbClr val="FFFF00"/>
                </a:solidFill>
                <a:latin typeface="Libre Franklin"/>
                <a:ea typeface="Libre Franklin"/>
                <a:cs typeface="Libre Franklin"/>
                <a:sym typeface="Libre Franklin"/>
              </a:rPr>
              <a:t>maintained</a:t>
            </a:r>
            <a:r>
              <a:rPr lang="en-US" sz="2400">
                <a:solidFill>
                  <a:schemeClr val="lt1"/>
                </a:solidFill>
                <a:latin typeface="Libre Franklin"/>
                <a:ea typeface="Libre Franklin"/>
                <a:cs typeface="Libre Franklin"/>
                <a:sym typeface="Libre Franklin"/>
              </a:rPr>
              <a:t> in a practical and effective manner in the place, form, and capacity the commissioner approves for which plans and specifications shall be approved by the department upon application.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1"/>
          <p:cNvSpPr txBox="1"/>
          <p:nvPr>
            <p:ph idx="1" type="body"/>
          </p:nvPr>
        </p:nvSpPr>
        <p:spPr>
          <a:xfrm>
            <a:off x="228600" y="2590800"/>
            <a:ext cx="8229600" cy="4389120"/>
          </a:xfrm>
          <a:prstGeom prst="rect">
            <a:avLst/>
          </a:prstGeom>
          <a:noFill/>
          <a:ln>
            <a:noFill/>
          </a:ln>
        </p:spPr>
        <p:txBody>
          <a:bodyPr anchorCtr="0" anchor="t" bIns="45700" lIns="91425" spcFirstLastPara="1" rIns="91425" wrap="square" tIns="45700">
            <a:noAutofit/>
          </a:bodyPr>
          <a:lstStyle/>
          <a:p>
            <a:pPr indent="-384047" lvl="0" marL="448056" rtl="0" algn="l">
              <a:lnSpc>
                <a:spcPct val="80000"/>
              </a:lnSpc>
              <a:spcBef>
                <a:spcPts val="0"/>
              </a:spcBef>
              <a:spcAft>
                <a:spcPts val="0"/>
              </a:spcAft>
              <a:buSzPts val="720"/>
              <a:buFont typeface="Noto Sans Symbols"/>
              <a:buNone/>
            </a:pPr>
            <a:r>
              <a:t/>
            </a:r>
            <a:endParaRPr sz="900"/>
          </a:p>
          <a:p>
            <a:pPr indent="-333247" lvl="0" marL="448056" rtl="0" algn="l">
              <a:lnSpc>
                <a:spcPct val="80000"/>
              </a:lnSpc>
              <a:spcBef>
                <a:spcPts val="200"/>
              </a:spcBef>
              <a:spcAft>
                <a:spcPts val="0"/>
              </a:spcAft>
              <a:buSzPts val="800"/>
              <a:buNone/>
            </a:pPr>
            <a:r>
              <a:t/>
            </a:r>
            <a:endParaRPr b="1" i="1" sz="1000" u="sng"/>
          </a:p>
        </p:txBody>
      </p:sp>
      <p:sp>
        <p:nvSpPr>
          <p:cNvPr id="264" name="Google Shape;264;p31"/>
          <p:cNvSpPr txBox="1"/>
          <p:nvPr>
            <p:ph type="title"/>
          </p:nvPr>
        </p:nvSpPr>
        <p:spPr>
          <a:xfrm>
            <a:off x="1447800" y="304800"/>
            <a:ext cx="6248400" cy="9144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600"/>
              <a:buFont typeface="Century Gothic"/>
              <a:buNone/>
            </a:pPr>
            <a:r>
              <a:rPr lang="en-US" sz="3600"/>
              <a:t>Fishway Act, cont.</a:t>
            </a:r>
            <a:endParaRPr/>
          </a:p>
        </p:txBody>
      </p:sp>
      <p:sp>
        <p:nvSpPr>
          <p:cNvPr id="265" name="Google Shape;265;p31"/>
          <p:cNvSpPr txBox="1"/>
          <p:nvPr/>
        </p:nvSpPr>
        <p:spPr>
          <a:xfrm>
            <a:off x="457200" y="1322487"/>
            <a:ext cx="8382000" cy="2585323"/>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None/>
            </a:pPr>
            <a:r>
              <a:rPr lang="en-US" sz="2400">
                <a:solidFill>
                  <a:schemeClr val="lt1"/>
                </a:solidFill>
                <a:latin typeface="Libre Franklin"/>
                <a:ea typeface="Libre Franklin"/>
                <a:cs typeface="Libre Franklin"/>
                <a:sym typeface="Libre Franklin"/>
              </a:rPr>
              <a:t>AS 16.05.841. Fishway required.</a:t>
            </a:r>
            <a:endParaRPr/>
          </a:p>
          <a:p>
            <a:pPr indent="0" lvl="0" marL="0" marR="0" rtl="0" algn="l">
              <a:lnSpc>
                <a:spcPct val="150000"/>
              </a:lnSpc>
              <a:spcBef>
                <a:spcPts val="0"/>
              </a:spcBef>
              <a:spcAft>
                <a:spcPts val="0"/>
              </a:spcAft>
              <a:buNone/>
            </a:pPr>
            <a:r>
              <a:t/>
            </a:r>
            <a:endParaRPr sz="1200">
              <a:solidFill>
                <a:schemeClr val="lt1"/>
              </a:solidFill>
              <a:latin typeface="Libre Franklin"/>
              <a:ea typeface="Libre Franklin"/>
              <a:cs typeface="Libre Franklin"/>
              <a:sym typeface="Libre Franklin"/>
            </a:endParaRPr>
          </a:p>
          <a:p>
            <a:pPr indent="0" lvl="0" marL="0" marR="0" rtl="0" algn="l">
              <a:lnSpc>
                <a:spcPct val="150000"/>
              </a:lnSpc>
              <a:spcBef>
                <a:spcPts val="0"/>
              </a:spcBef>
              <a:spcAft>
                <a:spcPts val="0"/>
              </a:spcAft>
              <a:buNone/>
            </a:pPr>
            <a:r>
              <a:rPr lang="en-US" sz="2400">
                <a:solidFill>
                  <a:schemeClr val="lt1"/>
                </a:solidFill>
                <a:latin typeface="Libre Franklin"/>
                <a:ea typeface="Libre Franklin"/>
                <a:cs typeface="Libre Franklin"/>
                <a:sym typeface="Libre Franklin"/>
              </a:rPr>
              <a:t>“…The fishway or device shall be kept open, unobstructed and supplied with a sufficient quantity of water to admit freely the passage of fish through it.”</a:t>
            </a:r>
            <a:endParaRPr sz="1800">
              <a:solidFill>
                <a:schemeClr val="lt1"/>
              </a:solidFill>
              <a:latin typeface="Century Gothic"/>
              <a:ea typeface="Century Gothic"/>
              <a:cs typeface="Century Gothic"/>
              <a:sym typeface="Century Gothic"/>
            </a:endParaRPr>
          </a:p>
        </p:txBody>
      </p:sp>
      <p:pic>
        <p:nvPicPr>
          <p:cNvPr descr="C:\Documents and Settings\memarie\Desktop\PHOTOS\ADOT\Copper River Hwy Aug.07\CRH 8-9-07 II.jpg" id="266" name="Google Shape;266;p31"/>
          <p:cNvPicPr preferRelativeResize="0"/>
          <p:nvPr/>
        </p:nvPicPr>
        <p:blipFill rotWithShape="1">
          <a:blip r:embed="rId3">
            <a:alphaModFix/>
          </a:blip>
          <a:srcRect b="0" l="0" r="0" t="0"/>
          <a:stretch/>
        </p:blipFill>
        <p:spPr>
          <a:xfrm>
            <a:off x="4419600" y="3429000"/>
            <a:ext cx="3933432" cy="2950074"/>
          </a:xfrm>
          <a:prstGeom prst="rect">
            <a:avLst/>
          </a:prstGeom>
          <a:noFill/>
          <a:ln>
            <a:noFill/>
          </a:ln>
          <a:effectLst>
            <a:outerShdw blurRad="292100" rotWithShape="0" algn="tl" dir="2700000" dist="139700">
              <a:srgbClr val="333333">
                <a:alpha val="64705"/>
              </a:srgbClr>
            </a:outerShdw>
          </a:effectLst>
        </p:spPr>
      </p:pic>
      <p:pic>
        <p:nvPicPr>
          <p:cNvPr id="267" name="Google Shape;267;p31"/>
          <p:cNvPicPr preferRelativeResize="0"/>
          <p:nvPr/>
        </p:nvPicPr>
        <p:blipFill rotWithShape="1">
          <a:blip r:embed="rId4">
            <a:alphaModFix/>
          </a:blip>
          <a:srcRect b="8973" l="13077" r="6923" t="15128"/>
          <a:stretch/>
        </p:blipFill>
        <p:spPr>
          <a:xfrm>
            <a:off x="435429" y="3907810"/>
            <a:ext cx="3833527" cy="2727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descr="O:\HAB\XFER\Megan\AFS 2015\Will's Pics\Fall Dolly Varden September 2013.jpg" id="273" name="Google Shape;273;p32"/>
          <p:cNvPicPr preferRelativeResize="0"/>
          <p:nvPr/>
        </p:nvPicPr>
        <p:blipFill rotWithShape="1">
          <a:blip r:embed="rId3">
            <a:alphaModFix/>
          </a:blip>
          <a:srcRect b="0" l="0" r="0" t="0"/>
          <a:stretch/>
        </p:blipFill>
        <p:spPr>
          <a:xfrm>
            <a:off x="5282710" y="152400"/>
            <a:ext cx="2819400" cy="1934882"/>
          </a:xfrm>
          <a:prstGeom prst="rect">
            <a:avLst/>
          </a:prstGeom>
          <a:noFill/>
          <a:ln>
            <a:noFill/>
          </a:ln>
          <a:effectLst>
            <a:outerShdw blurRad="292100" rotWithShape="0" algn="tl" dir="2700000" dist="139700">
              <a:srgbClr val="333333">
                <a:alpha val="64705"/>
              </a:srgbClr>
            </a:outerShdw>
          </a:effectLst>
        </p:spPr>
      </p:pic>
      <p:sp>
        <p:nvSpPr>
          <p:cNvPr id="274" name="Google Shape;274;p32"/>
          <p:cNvSpPr txBox="1"/>
          <p:nvPr>
            <p:ph type="title"/>
          </p:nvPr>
        </p:nvSpPr>
        <p:spPr>
          <a:xfrm>
            <a:off x="381000" y="304800"/>
            <a:ext cx="82296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599C"/>
              </a:buClr>
              <a:buSzPts val="3600"/>
              <a:buFont typeface="Century Gothic"/>
              <a:buNone/>
            </a:pPr>
            <a:r>
              <a:rPr lang="en-US" sz="3600"/>
              <a:t>Fishway Act, cont.</a:t>
            </a:r>
            <a:endParaRPr/>
          </a:p>
        </p:txBody>
      </p:sp>
      <p:sp>
        <p:nvSpPr>
          <p:cNvPr id="275" name="Google Shape;275;p32"/>
          <p:cNvSpPr txBox="1"/>
          <p:nvPr>
            <p:ph idx="2" type="body"/>
          </p:nvPr>
        </p:nvSpPr>
        <p:spPr>
          <a:xfrm>
            <a:off x="304800" y="1828800"/>
            <a:ext cx="4038600" cy="4525963"/>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080"/>
              <a:buFont typeface="Noto Sans Symbols"/>
              <a:buNone/>
            </a:pPr>
            <a:r>
              <a:rPr lang="en-US" u="sng"/>
              <a:t>Strengths </a:t>
            </a:r>
            <a:endParaRPr/>
          </a:p>
          <a:p>
            <a:pPr indent="-384047" lvl="0" marL="448056" rtl="0" algn="l">
              <a:spcBef>
                <a:spcPts val="520"/>
              </a:spcBef>
              <a:spcAft>
                <a:spcPts val="0"/>
              </a:spcAft>
              <a:buSzPts val="2080"/>
              <a:buFont typeface="Noto Sans Symbols"/>
              <a:buChar char="⮚"/>
            </a:pPr>
            <a:r>
              <a:rPr lang="en-US"/>
              <a:t>Applies to all fish bearing  streams (resident and anadromous) and all fish species.</a:t>
            </a:r>
            <a:endParaRPr/>
          </a:p>
          <a:p>
            <a:pPr indent="-384047" lvl="0" marL="448056" rtl="0" algn="l">
              <a:spcBef>
                <a:spcPts val="520"/>
              </a:spcBef>
              <a:spcAft>
                <a:spcPts val="0"/>
              </a:spcAft>
              <a:buSzPts val="2080"/>
              <a:buFont typeface="Noto Sans Symbols"/>
              <a:buChar char="⮚"/>
            </a:pPr>
            <a:r>
              <a:rPr lang="en-US"/>
              <a:t>Requires fish passage be maintained for the life of the structure.</a:t>
            </a:r>
            <a:endParaRPr/>
          </a:p>
          <a:p>
            <a:pPr indent="-251968" lvl="0" marL="448056" rtl="0" algn="l">
              <a:spcBef>
                <a:spcPts val="520"/>
              </a:spcBef>
              <a:spcAft>
                <a:spcPts val="0"/>
              </a:spcAft>
              <a:buSzPts val="2080"/>
              <a:buNone/>
            </a:pPr>
            <a:r>
              <a:t/>
            </a:r>
            <a:endParaRPr/>
          </a:p>
        </p:txBody>
      </p:sp>
      <p:sp>
        <p:nvSpPr>
          <p:cNvPr id="276" name="Google Shape;276;p32"/>
          <p:cNvSpPr/>
          <p:nvPr/>
        </p:nvSpPr>
        <p:spPr>
          <a:xfrm>
            <a:off x="4495800" y="3429000"/>
            <a:ext cx="4419600" cy="3048001"/>
          </a:xfrm>
          <a:prstGeom prst="rect">
            <a:avLst/>
          </a:prstGeom>
          <a:noFill/>
          <a:ln>
            <a:noFill/>
          </a:ln>
        </p:spPr>
        <p:txBody>
          <a:bodyPr anchorCtr="0" anchor="t" bIns="45700" lIns="91425" spcFirstLastPara="1" rIns="91425" wrap="square" tIns="45700">
            <a:noAutofit/>
          </a:bodyPr>
          <a:lstStyle/>
          <a:p>
            <a:pPr indent="-274320" lvl="0" marL="274320" marR="0" rtl="0" algn="l">
              <a:lnSpc>
                <a:spcPct val="100000"/>
              </a:lnSpc>
              <a:spcBef>
                <a:spcPts val="0"/>
              </a:spcBef>
              <a:spcAft>
                <a:spcPts val="0"/>
              </a:spcAft>
              <a:buNone/>
            </a:pPr>
            <a:r>
              <a:t/>
            </a:r>
            <a:endParaRPr sz="2600" u="sng">
              <a:solidFill>
                <a:schemeClr val="lt1"/>
              </a:solidFill>
              <a:latin typeface="Century Gothic"/>
              <a:ea typeface="Century Gothic"/>
              <a:cs typeface="Century Gothic"/>
              <a:sym typeface="Century Gothic"/>
            </a:endParaRPr>
          </a:p>
          <a:p>
            <a:pPr indent="-274320" lvl="0" marL="274320" marR="0" rtl="0" algn="l">
              <a:lnSpc>
                <a:spcPct val="100000"/>
              </a:lnSpc>
              <a:spcBef>
                <a:spcPts val="520"/>
              </a:spcBef>
              <a:spcAft>
                <a:spcPts val="0"/>
              </a:spcAft>
              <a:buNone/>
            </a:pPr>
            <a:r>
              <a:t/>
            </a:r>
            <a:endParaRPr sz="2600" u="sng">
              <a:solidFill>
                <a:schemeClr val="lt1"/>
              </a:solidFill>
              <a:latin typeface="Century Gothic"/>
              <a:ea typeface="Century Gothic"/>
              <a:cs typeface="Century Gothic"/>
              <a:sym typeface="Century Gothic"/>
            </a:endParaRPr>
          </a:p>
          <a:p>
            <a:pPr indent="-274320" lvl="0" marL="274320" marR="0" rtl="0" algn="l">
              <a:lnSpc>
                <a:spcPct val="100000"/>
              </a:lnSpc>
              <a:spcBef>
                <a:spcPts val="520"/>
              </a:spcBef>
              <a:spcAft>
                <a:spcPts val="0"/>
              </a:spcAft>
              <a:buNone/>
            </a:pPr>
            <a:r>
              <a:t/>
            </a:r>
            <a:endParaRPr sz="2600" u="sng">
              <a:solidFill>
                <a:schemeClr val="lt1"/>
              </a:solidFill>
              <a:latin typeface="Century Gothic"/>
              <a:ea typeface="Century Gothic"/>
              <a:cs typeface="Century Gothic"/>
              <a:sym typeface="Century Gothic"/>
            </a:endParaRPr>
          </a:p>
          <a:p>
            <a:pPr indent="-274320" lvl="0" marL="274320" marR="0" rtl="0" algn="l">
              <a:lnSpc>
                <a:spcPct val="100000"/>
              </a:lnSpc>
              <a:spcBef>
                <a:spcPts val="520"/>
              </a:spcBef>
              <a:spcAft>
                <a:spcPts val="0"/>
              </a:spcAft>
              <a:buNone/>
            </a:pPr>
            <a:r>
              <a:rPr lang="en-US" sz="2600" u="sng">
                <a:solidFill>
                  <a:schemeClr val="lt1"/>
                </a:solidFill>
                <a:latin typeface="Century Gothic"/>
                <a:ea typeface="Century Gothic"/>
                <a:cs typeface="Century Gothic"/>
                <a:sym typeface="Century Gothic"/>
              </a:rPr>
              <a:t>Limitations</a:t>
            </a:r>
            <a:endParaRPr/>
          </a:p>
          <a:p>
            <a:pPr indent="-457200" lvl="0" marL="457200" marR="0" rtl="0" algn="l">
              <a:lnSpc>
                <a:spcPct val="100000"/>
              </a:lnSpc>
              <a:spcBef>
                <a:spcPts val="520"/>
              </a:spcBef>
              <a:spcAft>
                <a:spcPts val="0"/>
              </a:spcAft>
              <a:buClr>
                <a:schemeClr val="accent3"/>
              </a:buClr>
              <a:buSzPts val="2470"/>
              <a:buFont typeface="Noto Sans Symbols"/>
              <a:buChar char="⮚"/>
            </a:pPr>
            <a:r>
              <a:rPr b="0" lang="en-US" sz="2600">
                <a:solidFill>
                  <a:schemeClr val="lt1"/>
                </a:solidFill>
                <a:latin typeface="Century Gothic"/>
                <a:ea typeface="Century Gothic"/>
                <a:cs typeface="Century Gothic"/>
                <a:sym typeface="Century Gothic"/>
              </a:rPr>
              <a:t>Applies to fish passage only.</a:t>
            </a:r>
            <a:endParaRPr/>
          </a:p>
          <a:p>
            <a:pPr indent="0" lvl="0" marL="0" marR="0" rtl="0" algn="l">
              <a:lnSpc>
                <a:spcPct val="100000"/>
              </a:lnSpc>
              <a:spcBef>
                <a:spcPts val="520"/>
              </a:spcBef>
              <a:spcAft>
                <a:spcPts val="0"/>
              </a:spcAft>
              <a:buNone/>
            </a:pPr>
            <a:r>
              <a:t/>
            </a:r>
            <a:endParaRPr b="0" sz="2600">
              <a:solidFill>
                <a:schemeClr val="lt1"/>
              </a:solidFill>
              <a:latin typeface="Century Gothic"/>
              <a:ea typeface="Century Gothic"/>
              <a:cs typeface="Century Gothic"/>
              <a:sym typeface="Century Gothic"/>
            </a:endParaRPr>
          </a:p>
          <a:p>
            <a:pPr indent="-165100" lvl="0" marL="342900" marR="0" rtl="0" algn="l">
              <a:lnSpc>
                <a:spcPct val="100000"/>
              </a:lnSpc>
              <a:spcBef>
                <a:spcPts val="0"/>
              </a:spcBef>
              <a:spcAft>
                <a:spcPts val="0"/>
              </a:spcAft>
              <a:buClr>
                <a:schemeClr val="lt1"/>
              </a:buClr>
              <a:buSzPts val="2800"/>
              <a:buFont typeface="Noto Sans Symbols"/>
              <a:buNone/>
            </a:pPr>
            <a:r>
              <a:t/>
            </a:r>
            <a:endParaRPr sz="2800">
              <a:solidFill>
                <a:schemeClr val="lt1"/>
              </a:solidFill>
              <a:latin typeface="Century Gothic"/>
              <a:ea typeface="Century Gothic"/>
              <a:cs typeface="Century Gothic"/>
              <a:sym typeface="Century Gothic"/>
            </a:endParaRPr>
          </a:p>
        </p:txBody>
      </p:sp>
      <p:pic>
        <p:nvPicPr>
          <p:cNvPr id="277" name="Google Shape;277;p32"/>
          <p:cNvPicPr preferRelativeResize="0"/>
          <p:nvPr/>
        </p:nvPicPr>
        <p:blipFill rotWithShape="1">
          <a:blip r:embed="rId4">
            <a:alphaModFix/>
          </a:blip>
          <a:srcRect b="10000" l="10001" r="6923" t="15128"/>
          <a:stretch/>
        </p:blipFill>
        <p:spPr>
          <a:xfrm>
            <a:off x="5304481" y="2362200"/>
            <a:ext cx="3610919" cy="24399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pic>
        <p:nvPicPr>
          <p:cNvPr descr="D:\Forestry\99Feb26 Layne Photos\12f-ProvCrCMPs.jpg" id="283" name="Google Shape;283;p33"/>
          <p:cNvPicPr preferRelativeResize="0"/>
          <p:nvPr/>
        </p:nvPicPr>
        <p:blipFill rotWithShape="1">
          <a:blip r:embed="rId3">
            <a:alphaModFix/>
          </a:blip>
          <a:srcRect b="0" l="0" r="0" t="0"/>
          <a:stretch/>
        </p:blipFill>
        <p:spPr>
          <a:xfrm>
            <a:off x="5181600" y="3848295"/>
            <a:ext cx="3657600" cy="2742531"/>
          </a:xfrm>
          <a:prstGeom prst="rect">
            <a:avLst/>
          </a:prstGeom>
          <a:noFill/>
          <a:ln>
            <a:noFill/>
          </a:ln>
        </p:spPr>
      </p:pic>
      <p:sp>
        <p:nvSpPr>
          <p:cNvPr id="284" name="Google Shape;284;p33"/>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Fish Passage</a:t>
            </a:r>
            <a:endParaRPr/>
          </a:p>
        </p:txBody>
      </p:sp>
      <p:sp>
        <p:nvSpPr>
          <p:cNvPr id="285" name="Google Shape;285;p33"/>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Upstream or Downstream</a:t>
            </a:r>
            <a:endParaRPr/>
          </a:p>
          <a:p>
            <a:pPr indent="-384047" lvl="0" marL="448056" rtl="0" algn="l">
              <a:spcBef>
                <a:spcPts val="600"/>
              </a:spcBef>
              <a:spcAft>
                <a:spcPts val="0"/>
              </a:spcAft>
              <a:buSzPts val="2400"/>
              <a:buChar char="⦿"/>
            </a:pPr>
            <a:r>
              <a:rPr lang="en-US"/>
              <a:t>Effects at All Life Stages</a:t>
            </a:r>
            <a:endParaRPr/>
          </a:p>
          <a:p>
            <a:pPr indent="-384047" lvl="0" marL="448056" rtl="0" algn="l">
              <a:spcBef>
                <a:spcPts val="600"/>
              </a:spcBef>
              <a:spcAft>
                <a:spcPts val="0"/>
              </a:spcAft>
              <a:buSzPts val="2400"/>
              <a:buChar char="⦿"/>
            </a:pPr>
            <a:r>
              <a:rPr lang="en-US"/>
              <a:t>Flow Does NOT Necessarily Equate to Fish Passage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16"/>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Today</a:t>
            </a:r>
            <a:endParaRPr/>
          </a:p>
        </p:txBody>
      </p:sp>
      <p:sp>
        <p:nvSpPr>
          <p:cNvPr id="122" name="Google Shape;122;p16"/>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When do you need a Title 16 permit?</a:t>
            </a:r>
            <a:endParaRPr/>
          </a:p>
          <a:p>
            <a:pPr indent="-285750" lvl="1" marL="822960" rtl="0" algn="l">
              <a:spcBef>
                <a:spcPts val="520"/>
              </a:spcBef>
              <a:spcAft>
                <a:spcPts val="0"/>
              </a:spcAft>
              <a:buSzPts val="2470"/>
              <a:buChar char="›"/>
            </a:pPr>
            <a:r>
              <a:rPr lang="en-US"/>
              <a:t>Alaska statute &amp; regulation</a:t>
            </a:r>
            <a:endParaRPr/>
          </a:p>
          <a:p>
            <a:pPr indent="-384047" lvl="0" marL="448056" rtl="0" algn="l">
              <a:spcBef>
                <a:spcPts val="600"/>
              </a:spcBef>
              <a:spcAft>
                <a:spcPts val="0"/>
              </a:spcAft>
              <a:buSzPts val="2400"/>
              <a:buChar char="⦿"/>
            </a:pPr>
            <a:r>
              <a:rPr lang="en-US"/>
              <a:t>Basic process to acquire a Fish Habitat Permit (Title 16).</a:t>
            </a:r>
            <a:endParaRPr/>
          </a:p>
          <a:p>
            <a:pPr indent="-384047" lvl="0" marL="448056" rtl="0" algn="l">
              <a:spcBef>
                <a:spcPts val="600"/>
              </a:spcBef>
              <a:spcAft>
                <a:spcPts val="0"/>
              </a:spcAft>
              <a:buSzPts val="2400"/>
              <a:buChar char="⦿"/>
            </a:pPr>
            <a:r>
              <a:rPr lang="en-US"/>
              <a:t>Example of an application &amp; various projects.</a:t>
            </a:r>
            <a:endParaRPr/>
          </a:p>
          <a:p>
            <a:pPr indent="-384047" lvl="0" marL="448056" rtl="0" algn="l">
              <a:spcBef>
                <a:spcPts val="600"/>
              </a:spcBef>
              <a:spcAft>
                <a:spcPts val="0"/>
              </a:spcAft>
              <a:buSzPts val="2400"/>
              <a:buChar char="⦿"/>
            </a:pPr>
            <a:r>
              <a:rPr lang="en-US"/>
              <a:t>Risks of not permitting &amp; non-compliance.</a:t>
            </a:r>
            <a:endParaRPr/>
          </a:p>
          <a:p>
            <a:pPr indent="-231647" lvl="0" marL="448056" rtl="0" algn="l">
              <a:spcBef>
                <a:spcPts val="600"/>
              </a:spcBef>
              <a:spcAft>
                <a:spcPts val="0"/>
              </a:spcAft>
              <a:buSzPts val="2400"/>
              <a:buNone/>
            </a:pPr>
            <a:r>
              <a:t/>
            </a:r>
            <a:endParaRPr/>
          </a:p>
          <a:p>
            <a:pPr indent="-231647" lvl="0" marL="448056" rtl="0" algn="l">
              <a:spcBef>
                <a:spcPts val="600"/>
              </a:spcBef>
              <a:spcAft>
                <a:spcPts val="0"/>
              </a:spcAft>
              <a:buSzPts val="2400"/>
              <a:buNone/>
            </a:pPr>
            <a:r>
              <a:t/>
            </a:r>
            <a:endParaRPr/>
          </a:p>
          <a:p>
            <a:pPr indent="-231647" lvl="0" marL="448056" rtl="0" algn="l">
              <a:spcBef>
                <a:spcPts val="600"/>
              </a:spcBef>
              <a:spcAft>
                <a:spcPts val="0"/>
              </a:spcAft>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pic>
        <p:nvPicPr>
          <p:cNvPr descr="Photo of a Arctic Grayling" id="290" name="Google Shape;290;p34"/>
          <p:cNvPicPr preferRelativeResize="0"/>
          <p:nvPr/>
        </p:nvPicPr>
        <p:blipFill rotWithShape="1">
          <a:blip r:embed="rId3">
            <a:alphaModFix/>
          </a:blip>
          <a:srcRect b="10068" l="0" r="0" t="13791"/>
          <a:stretch/>
        </p:blipFill>
        <p:spPr>
          <a:xfrm>
            <a:off x="4691743" y="228598"/>
            <a:ext cx="4286250" cy="2103120"/>
          </a:xfrm>
          <a:prstGeom prst="rect">
            <a:avLst/>
          </a:prstGeom>
          <a:noFill/>
          <a:ln>
            <a:noFill/>
          </a:ln>
        </p:spPr>
      </p:pic>
      <p:pic>
        <p:nvPicPr>
          <p:cNvPr descr="Photo of a Arctic Grayling" id="291" name="Google Shape;291;p34"/>
          <p:cNvPicPr preferRelativeResize="0"/>
          <p:nvPr/>
        </p:nvPicPr>
        <p:blipFill rotWithShape="1">
          <a:blip r:embed="rId4">
            <a:alphaModFix/>
          </a:blip>
          <a:srcRect b="-9551" l="20626" r="23904" t="18643"/>
          <a:stretch/>
        </p:blipFill>
        <p:spPr>
          <a:xfrm>
            <a:off x="1752600" y="217712"/>
            <a:ext cx="2632167" cy="2743200"/>
          </a:xfrm>
          <a:prstGeom prst="rect">
            <a:avLst/>
          </a:prstGeom>
          <a:noFill/>
          <a:ln>
            <a:noFill/>
          </a:ln>
        </p:spPr>
      </p:pic>
      <p:pic>
        <p:nvPicPr>
          <p:cNvPr descr="Photo of a Steelhead / Rainbow Trout" id="292" name="Google Shape;292;p34"/>
          <p:cNvPicPr preferRelativeResize="0"/>
          <p:nvPr/>
        </p:nvPicPr>
        <p:blipFill rotWithShape="1">
          <a:blip r:embed="rId5">
            <a:alphaModFix/>
          </a:blip>
          <a:srcRect b="-23587" l="0" r="0" t="20966"/>
          <a:stretch/>
        </p:blipFill>
        <p:spPr>
          <a:xfrm>
            <a:off x="4691743" y="2481943"/>
            <a:ext cx="4286250" cy="2834640"/>
          </a:xfrm>
          <a:prstGeom prst="rect">
            <a:avLst/>
          </a:prstGeom>
          <a:noFill/>
          <a:ln>
            <a:noFill/>
          </a:ln>
        </p:spPr>
      </p:pic>
      <p:pic>
        <p:nvPicPr>
          <p:cNvPr descr="Photo of a Northern Pike" id="293" name="Google Shape;293;p34"/>
          <p:cNvPicPr preferRelativeResize="0"/>
          <p:nvPr/>
        </p:nvPicPr>
        <p:blipFill rotWithShape="1">
          <a:blip r:embed="rId6">
            <a:alphaModFix/>
          </a:blip>
          <a:srcRect b="35307" l="0" r="0" t="-35307"/>
          <a:stretch/>
        </p:blipFill>
        <p:spPr>
          <a:xfrm>
            <a:off x="272143" y="950593"/>
            <a:ext cx="4286250" cy="2762251"/>
          </a:xfrm>
          <a:prstGeom prst="rect">
            <a:avLst/>
          </a:prstGeom>
          <a:noFill/>
          <a:ln>
            <a:noFill/>
          </a:ln>
        </p:spPr>
      </p:pic>
      <p:pic>
        <p:nvPicPr>
          <p:cNvPr descr="Photo of a Dolly Varden" id="294" name="Google Shape;294;p34"/>
          <p:cNvPicPr preferRelativeResize="0"/>
          <p:nvPr/>
        </p:nvPicPr>
        <p:blipFill rotWithShape="1">
          <a:blip r:embed="rId7">
            <a:alphaModFix/>
          </a:blip>
          <a:srcRect b="0" l="0" r="0" t="0"/>
          <a:stretch/>
        </p:blipFill>
        <p:spPr>
          <a:xfrm>
            <a:off x="272143" y="3860855"/>
            <a:ext cx="4286250" cy="2762251"/>
          </a:xfrm>
          <a:prstGeom prst="rect">
            <a:avLst/>
          </a:prstGeom>
          <a:noFill/>
          <a:ln>
            <a:noFill/>
          </a:ln>
        </p:spPr>
      </p:pic>
      <p:sp>
        <p:nvSpPr>
          <p:cNvPr id="295" name="Google Shape;295;p34"/>
          <p:cNvSpPr txBox="1"/>
          <p:nvPr/>
        </p:nvSpPr>
        <p:spPr>
          <a:xfrm>
            <a:off x="4800600" y="4800600"/>
            <a:ext cx="4024993" cy="19082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lt1"/>
                </a:solidFill>
                <a:latin typeface="Century Gothic"/>
                <a:ea typeface="Century Gothic"/>
                <a:cs typeface="Century Gothic"/>
                <a:sym typeface="Century Gothic"/>
              </a:rPr>
              <a:t>Other Resident Fish Species : sculpin, stickleback, blackfish, whitefish (round &amp; humpback), least cisco, lake trout, burbot, sheefish</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5"/>
          <p:cNvSpPr txBox="1"/>
          <p:nvPr>
            <p:ph idx="1" type="body"/>
          </p:nvPr>
        </p:nvSpPr>
        <p:spPr>
          <a:xfrm>
            <a:off x="152400" y="1600200"/>
            <a:ext cx="6781800" cy="4648200"/>
          </a:xfrm>
          <a:prstGeom prst="rect">
            <a:avLst/>
          </a:prstGeom>
          <a:noFill/>
          <a:ln>
            <a:noFill/>
          </a:ln>
        </p:spPr>
        <p:txBody>
          <a:bodyPr anchorCtr="0" anchor="t" bIns="45700" lIns="91425" spcFirstLastPara="1" rIns="91425" wrap="square" tIns="45700">
            <a:noAutofit/>
          </a:bodyPr>
          <a:lstStyle/>
          <a:p>
            <a:pPr indent="0" lvl="0" marL="0" rtl="0" algn="l">
              <a:lnSpc>
                <a:spcPct val="130000"/>
              </a:lnSpc>
              <a:spcBef>
                <a:spcPts val="0"/>
              </a:spcBef>
              <a:spcAft>
                <a:spcPts val="0"/>
              </a:spcAft>
              <a:buClr>
                <a:schemeClr val="lt2"/>
              </a:buClr>
              <a:buSzPts val="2220"/>
              <a:buNone/>
            </a:pPr>
            <a:r>
              <a:rPr b="1" lang="en-US" sz="2775">
                <a:solidFill>
                  <a:schemeClr val="lt2"/>
                </a:solidFill>
              </a:rPr>
              <a:t>AS 16.05.871. Protection of fish and game</a:t>
            </a:r>
            <a:endParaRPr/>
          </a:p>
          <a:p>
            <a:pPr indent="0" lvl="1" marL="393192" rtl="0" algn="l">
              <a:lnSpc>
                <a:spcPct val="130000"/>
              </a:lnSpc>
              <a:spcBef>
                <a:spcPts val="481"/>
              </a:spcBef>
              <a:spcAft>
                <a:spcPts val="0"/>
              </a:spcAft>
              <a:buClr>
                <a:schemeClr val="lt2"/>
              </a:buClr>
              <a:buSzPts val="2285"/>
              <a:buNone/>
            </a:pPr>
            <a:r>
              <a:rPr lang="en-US" sz="2405">
                <a:solidFill>
                  <a:schemeClr val="lt2"/>
                </a:solidFill>
              </a:rPr>
              <a:t>(a) The commissioner shall…</a:t>
            </a:r>
            <a:endParaRPr/>
          </a:p>
          <a:p>
            <a:pPr indent="0" lvl="1" marL="393192" rtl="0" algn="l">
              <a:lnSpc>
                <a:spcPct val="130000"/>
              </a:lnSpc>
              <a:spcBef>
                <a:spcPts val="481"/>
              </a:spcBef>
              <a:spcAft>
                <a:spcPts val="0"/>
              </a:spcAft>
              <a:buClr>
                <a:schemeClr val="lt2"/>
              </a:buClr>
              <a:buSzPts val="2285"/>
              <a:buNone/>
            </a:pPr>
            <a:r>
              <a:rPr lang="en-US" sz="2405">
                <a:solidFill>
                  <a:schemeClr val="lt2"/>
                </a:solidFill>
              </a:rPr>
              <a:t>specify the various rivers, lakes </a:t>
            </a:r>
            <a:endParaRPr/>
          </a:p>
          <a:p>
            <a:pPr indent="0" lvl="1" marL="393192" rtl="0" algn="l">
              <a:lnSpc>
                <a:spcPct val="130000"/>
              </a:lnSpc>
              <a:spcBef>
                <a:spcPts val="481"/>
              </a:spcBef>
              <a:spcAft>
                <a:spcPts val="0"/>
              </a:spcAft>
              <a:buClr>
                <a:schemeClr val="lt2"/>
              </a:buClr>
              <a:buSzPts val="2285"/>
              <a:buNone/>
            </a:pPr>
            <a:r>
              <a:rPr lang="en-US" sz="2405">
                <a:solidFill>
                  <a:schemeClr val="lt2"/>
                </a:solidFill>
              </a:rPr>
              <a:t>and streams or parts of them </a:t>
            </a:r>
            <a:endParaRPr/>
          </a:p>
          <a:p>
            <a:pPr indent="0" lvl="1" marL="393192" rtl="0" algn="l">
              <a:lnSpc>
                <a:spcPct val="130000"/>
              </a:lnSpc>
              <a:spcBef>
                <a:spcPts val="481"/>
              </a:spcBef>
              <a:spcAft>
                <a:spcPts val="0"/>
              </a:spcAft>
              <a:buClr>
                <a:schemeClr val="lt2"/>
              </a:buClr>
              <a:buSzPts val="2285"/>
              <a:buNone/>
            </a:pPr>
            <a:r>
              <a:rPr lang="en-US" sz="2405">
                <a:solidFill>
                  <a:schemeClr val="lt2"/>
                </a:solidFill>
              </a:rPr>
              <a:t>that are important for the </a:t>
            </a:r>
            <a:endParaRPr/>
          </a:p>
          <a:p>
            <a:pPr indent="0" lvl="1" marL="393192" rtl="0" algn="l">
              <a:lnSpc>
                <a:spcPct val="130000"/>
              </a:lnSpc>
              <a:spcBef>
                <a:spcPts val="481"/>
              </a:spcBef>
              <a:spcAft>
                <a:spcPts val="0"/>
              </a:spcAft>
              <a:buClr>
                <a:schemeClr val="lt2"/>
              </a:buClr>
              <a:buSzPts val="2285"/>
              <a:buNone/>
            </a:pPr>
            <a:r>
              <a:rPr lang="en-US" sz="2405">
                <a:solidFill>
                  <a:schemeClr val="lt2"/>
                </a:solidFill>
              </a:rPr>
              <a:t>spawning, rearing or migration </a:t>
            </a:r>
            <a:endParaRPr/>
          </a:p>
          <a:p>
            <a:pPr indent="0" lvl="1" marL="393192" rtl="0" algn="l">
              <a:lnSpc>
                <a:spcPct val="130000"/>
              </a:lnSpc>
              <a:spcBef>
                <a:spcPts val="481"/>
              </a:spcBef>
              <a:spcAft>
                <a:spcPts val="0"/>
              </a:spcAft>
              <a:buClr>
                <a:schemeClr val="lt2"/>
              </a:buClr>
              <a:buSzPts val="2285"/>
              <a:buNone/>
            </a:pPr>
            <a:r>
              <a:rPr lang="en-US" sz="2405">
                <a:solidFill>
                  <a:schemeClr val="lt2"/>
                </a:solidFill>
              </a:rPr>
              <a:t>of anadromous fish.</a:t>
            </a:r>
            <a:endParaRPr/>
          </a:p>
        </p:txBody>
      </p:sp>
      <p:sp>
        <p:nvSpPr>
          <p:cNvPr id="302" name="Google Shape;302;p35"/>
          <p:cNvSpPr txBox="1"/>
          <p:nvPr>
            <p:ph type="title"/>
          </p:nvPr>
        </p:nvSpPr>
        <p:spPr>
          <a:xfrm>
            <a:off x="533399" y="609600"/>
            <a:ext cx="8242075" cy="6858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600"/>
              <a:buFont typeface="Century Gothic"/>
              <a:buNone/>
            </a:pPr>
            <a:r>
              <a:rPr lang="en-US" sz="3600"/>
              <a:t>Anadromous Fish Act (aka .871)</a:t>
            </a:r>
            <a:endParaRPr/>
          </a:p>
        </p:txBody>
      </p:sp>
      <p:pic>
        <p:nvPicPr>
          <p:cNvPr id="303" name="Google Shape;303;p35"/>
          <p:cNvPicPr preferRelativeResize="0"/>
          <p:nvPr/>
        </p:nvPicPr>
        <p:blipFill rotWithShape="1">
          <a:blip r:embed="rId3">
            <a:alphaModFix/>
          </a:blip>
          <a:srcRect b="0" l="0" r="0" t="0"/>
          <a:stretch/>
        </p:blipFill>
        <p:spPr>
          <a:xfrm>
            <a:off x="5208329" y="2400300"/>
            <a:ext cx="3326071" cy="3848100"/>
          </a:xfrm>
          <a:prstGeom prst="rect">
            <a:avLst/>
          </a:prstGeom>
          <a:noFill/>
          <a:ln>
            <a:noFill/>
          </a:ln>
          <a:effectLst>
            <a:outerShdw blurRad="292100" rotWithShape="0" algn="tl" dir="2700000" dist="139700">
              <a:srgbClr val="333333">
                <a:alpha val="64705"/>
              </a:srgbClr>
            </a:outerShdw>
          </a:effectLst>
        </p:spPr>
      </p:pic>
      <p:pic>
        <p:nvPicPr>
          <p:cNvPr descr="O:\HAB\XFER\Mike\AFS\AK Chap Plenary 2011\creek-spawning-salmon_sockeye.jpg" id="304" name="Google Shape;304;p35"/>
          <p:cNvPicPr preferRelativeResize="0"/>
          <p:nvPr/>
        </p:nvPicPr>
        <p:blipFill rotWithShape="1">
          <a:blip r:embed="rId4">
            <a:alphaModFix/>
          </a:blip>
          <a:srcRect b="0" l="0" r="0" t="0"/>
          <a:stretch/>
        </p:blipFill>
        <p:spPr>
          <a:xfrm>
            <a:off x="6477000" y="3563103"/>
            <a:ext cx="2298475" cy="1522494"/>
          </a:xfrm>
          <a:prstGeom prst="rect">
            <a:avLst/>
          </a:prstGeom>
          <a:noFill/>
          <a:ln>
            <a:noFill/>
          </a:ln>
          <a:effectLst>
            <a:outerShdw blurRad="190500" rotWithShape="0" algn="tl">
              <a:srgbClr val="000000">
                <a:alpha val="69803"/>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36"/>
          <p:cNvSpPr txBox="1"/>
          <p:nvPr>
            <p:ph idx="1" type="body"/>
          </p:nvPr>
        </p:nvSpPr>
        <p:spPr>
          <a:xfrm>
            <a:off x="304800" y="1600200"/>
            <a:ext cx="8458200" cy="4648200"/>
          </a:xfrm>
          <a:prstGeom prst="rect">
            <a:avLst/>
          </a:prstGeom>
          <a:noFill/>
          <a:ln>
            <a:noFill/>
          </a:ln>
        </p:spPr>
        <p:txBody>
          <a:bodyPr anchorCtr="0" anchor="t" bIns="45700" lIns="91425" spcFirstLastPara="1" rIns="91425" wrap="square" tIns="45700">
            <a:noAutofit/>
          </a:bodyPr>
          <a:lstStyle/>
          <a:p>
            <a:pPr indent="0" lvl="0" marL="0" rtl="0" algn="l">
              <a:lnSpc>
                <a:spcPct val="140000"/>
              </a:lnSpc>
              <a:spcBef>
                <a:spcPts val="0"/>
              </a:spcBef>
              <a:spcAft>
                <a:spcPts val="0"/>
              </a:spcAft>
              <a:buClr>
                <a:schemeClr val="lt2"/>
              </a:buClr>
              <a:buSzPts val="2040"/>
              <a:buNone/>
            </a:pPr>
            <a:r>
              <a:rPr b="1" lang="en-US" sz="2550">
                <a:solidFill>
                  <a:schemeClr val="lt2"/>
                </a:solidFill>
              </a:rPr>
              <a:t>AS 16.05.871. Protection of fish and game</a:t>
            </a:r>
            <a:endParaRPr/>
          </a:p>
          <a:p>
            <a:pPr indent="0" lvl="1" marL="393192" rtl="0" algn="l">
              <a:lnSpc>
                <a:spcPct val="140000"/>
              </a:lnSpc>
              <a:spcBef>
                <a:spcPts val="442"/>
              </a:spcBef>
              <a:spcAft>
                <a:spcPts val="0"/>
              </a:spcAft>
              <a:buClr>
                <a:schemeClr val="lt2"/>
              </a:buClr>
              <a:buSzPts val="2100"/>
              <a:buNone/>
            </a:pPr>
            <a:r>
              <a:rPr lang="en-US" sz="2210">
                <a:solidFill>
                  <a:schemeClr val="lt2"/>
                </a:solidFill>
              </a:rPr>
              <a:t>(b) If a person or governmental agency desires to </a:t>
            </a:r>
            <a:r>
              <a:rPr lang="en-US" sz="2210">
                <a:solidFill>
                  <a:srgbClr val="FFFF00"/>
                </a:solidFill>
              </a:rPr>
              <a:t>construct a hydraulic project, or use, divert, obstruct, pollute, or change the natural flow or bed of a specified river, lake, or stream, or to use wheeled, tracked, or excavation equipment or log-dragging equipment in the bed of a specified river, lake or stream</a:t>
            </a:r>
            <a:r>
              <a:rPr lang="en-US" sz="2210">
                <a:solidFill>
                  <a:schemeClr val="lt2"/>
                </a:solidFill>
              </a:rPr>
              <a:t>, the person …shall notify the commissioner of this intention before the beginning of construction or use.</a:t>
            </a:r>
            <a:endParaRPr/>
          </a:p>
        </p:txBody>
      </p:sp>
      <p:sp>
        <p:nvSpPr>
          <p:cNvPr id="311" name="Google Shape;311;p36"/>
          <p:cNvSpPr txBox="1"/>
          <p:nvPr>
            <p:ph type="title"/>
          </p:nvPr>
        </p:nvSpPr>
        <p:spPr>
          <a:xfrm>
            <a:off x="381000" y="609600"/>
            <a:ext cx="8305800" cy="685800"/>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FF599C"/>
              </a:buClr>
              <a:buSzPts val="3600"/>
              <a:buFont typeface="Century Gothic"/>
              <a:buNone/>
            </a:pPr>
            <a:r>
              <a:rPr lang="en-US" sz="3600"/>
              <a:t>Anadromous Fish Act, cont.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37"/>
          <p:cNvSpPr txBox="1"/>
          <p:nvPr>
            <p:ph idx="1" type="body"/>
          </p:nvPr>
        </p:nvSpPr>
        <p:spPr>
          <a:xfrm>
            <a:off x="304800" y="1600200"/>
            <a:ext cx="8458200" cy="4648200"/>
          </a:xfrm>
          <a:prstGeom prst="rect">
            <a:avLst/>
          </a:prstGeom>
          <a:noFill/>
          <a:ln>
            <a:noFill/>
          </a:ln>
        </p:spPr>
        <p:txBody>
          <a:bodyPr anchorCtr="0" anchor="t" bIns="45700" lIns="91425" spcFirstLastPara="1" rIns="91425" wrap="square" tIns="45700">
            <a:noAutofit/>
          </a:bodyPr>
          <a:lstStyle/>
          <a:p>
            <a:pPr indent="0" lvl="0" marL="0" rtl="0" algn="l">
              <a:lnSpc>
                <a:spcPct val="140000"/>
              </a:lnSpc>
              <a:spcBef>
                <a:spcPts val="0"/>
              </a:spcBef>
              <a:spcAft>
                <a:spcPts val="0"/>
              </a:spcAft>
              <a:buClr>
                <a:schemeClr val="lt2"/>
              </a:buClr>
              <a:buSzPts val="2040"/>
              <a:buNone/>
            </a:pPr>
            <a:r>
              <a:rPr b="1" lang="en-US" sz="2550">
                <a:solidFill>
                  <a:schemeClr val="lt2"/>
                </a:solidFill>
              </a:rPr>
              <a:t>AS 16.05.871. Protection of fish and game</a:t>
            </a:r>
            <a:endParaRPr/>
          </a:p>
          <a:p>
            <a:pPr indent="0" lvl="1" marL="393192" rtl="0" algn="l">
              <a:lnSpc>
                <a:spcPct val="140000"/>
              </a:lnSpc>
              <a:spcBef>
                <a:spcPts val="442"/>
              </a:spcBef>
              <a:spcAft>
                <a:spcPts val="0"/>
              </a:spcAft>
              <a:buClr>
                <a:schemeClr val="lt2"/>
              </a:buClr>
              <a:buSzPts val="2100"/>
              <a:buNone/>
            </a:pPr>
            <a:r>
              <a:rPr lang="en-US" sz="2210">
                <a:solidFill>
                  <a:schemeClr val="lt2"/>
                </a:solidFill>
              </a:rPr>
              <a:t>(d) (paraphrased)…after receiving complete plans and specifications, the commissioner </a:t>
            </a:r>
            <a:r>
              <a:rPr lang="en-US" sz="2210">
                <a:solidFill>
                  <a:srgbClr val="FFFF00"/>
                </a:solidFill>
              </a:rPr>
              <a:t>shall approve the proposed construction, work, or use in writing unless the commissioner finds the plans and specifications insufficient for the proper protection of fish and game. </a:t>
            </a:r>
            <a:r>
              <a:rPr lang="en-US" sz="2210"/>
              <a:t>If plans are insufficient for proper protection, the applicant will be notified in writing and may initiate a hearing within 90 days of receiving the notice.</a:t>
            </a:r>
            <a:endParaRPr/>
          </a:p>
        </p:txBody>
      </p:sp>
      <p:sp>
        <p:nvSpPr>
          <p:cNvPr id="318" name="Google Shape;318;p37"/>
          <p:cNvSpPr txBox="1"/>
          <p:nvPr>
            <p:ph type="title"/>
          </p:nvPr>
        </p:nvSpPr>
        <p:spPr>
          <a:xfrm>
            <a:off x="457200" y="609600"/>
            <a:ext cx="8153400" cy="685800"/>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FF599C"/>
              </a:buClr>
              <a:buSzPts val="3600"/>
              <a:buFont typeface="Century Gothic"/>
              <a:buNone/>
            </a:pPr>
            <a:r>
              <a:rPr lang="en-US" sz="3600"/>
              <a:t>Anadromous Fish Act, cont.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38"/>
          <p:cNvSpPr txBox="1"/>
          <p:nvPr/>
        </p:nvSpPr>
        <p:spPr>
          <a:xfrm>
            <a:off x="1143000" y="457200"/>
            <a:ext cx="6629400" cy="685800"/>
          </a:xfrm>
          <a:prstGeom prst="rect">
            <a:avLst/>
          </a:prstGeom>
          <a:noFill/>
          <a:ln>
            <a:noFill/>
          </a:ln>
        </p:spPr>
        <p:txBody>
          <a:bodyPr anchorCtr="0" anchor="b" bIns="0" lIns="0" spcFirstLastPara="1" rIns="0" wrap="square" tIns="45700">
            <a:noAutofit/>
          </a:bodyPr>
          <a:lstStyle/>
          <a:p>
            <a:pPr indent="0" lvl="0" marL="484632" marR="0" rtl="0" algn="ctr">
              <a:spcBef>
                <a:spcPts val="0"/>
              </a:spcBef>
              <a:spcAft>
                <a:spcPts val="0"/>
              </a:spcAft>
              <a:buClr>
                <a:srgbClr val="FF599C"/>
              </a:buClr>
              <a:buSzPts val="3600"/>
              <a:buFont typeface="Century Gothic"/>
              <a:buNone/>
            </a:pPr>
            <a:r>
              <a:rPr b="0" lang="en-US" sz="3600">
                <a:solidFill>
                  <a:srgbClr val="FF599C"/>
                </a:solidFill>
                <a:latin typeface="Century Gothic"/>
                <a:ea typeface="Century Gothic"/>
                <a:cs typeface="Century Gothic"/>
                <a:sym typeface="Century Gothic"/>
              </a:rPr>
              <a:t>Anadromous Fish Act, cont.</a:t>
            </a:r>
            <a:endParaRPr/>
          </a:p>
        </p:txBody>
      </p:sp>
      <p:sp>
        <p:nvSpPr>
          <p:cNvPr id="325" name="Google Shape;325;p38"/>
          <p:cNvSpPr txBox="1"/>
          <p:nvPr/>
        </p:nvSpPr>
        <p:spPr>
          <a:xfrm>
            <a:off x="304800" y="1265237"/>
            <a:ext cx="4267200" cy="4525963"/>
          </a:xfrm>
          <a:prstGeom prst="rect">
            <a:avLst/>
          </a:prstGeom>
          <a:noFill/>
          <a:ln>
            <a:noFill/>
          </a:ln>
        </p:spPr>
        <p:txBody>
          <a:bodyPr anchorCtr="0" anchor="t" bIns="45700" lIns="91425" spcFirstLastPara="1" rIns="91425" wrap="square" tIns="45700">
            <a:noAutofit/>
          </a:bodyPr>
          <a:lstStyle/>
          <a:p>
            <a:pPr indent="-274320" lvl="0" marL="274320" marR="0" rtl="0" algn="l">
              <a:spcBef>
                <a:spcPts val="0"/>
              </a:spcBef>
              <a:spcAft>
                <a:spcPts val="0"/>
              </a:spcAft>
              <a:buClr>
                <a:schemeClr val="accent3"/>
              </a:buClr>
              <a:buSzPts val="2470"/>
              <a:buFont typeface="Noto Sans Symbols"/>
              <a:buNone/>
            </a:pPr>
            <a:r>
              <a:rPr lang="en-US" sz="2600" u="sng">
                <a:solidFill>
                  <a:schemeClr val="lt1"/>
                </a:solidFill>
                <a:latin typeface="Century Gothic"/>
                <a:ea typeface="Century Gothic"/>
                <a:cs typeface="Century Gothic"/>
                <a:sym typeface="Century Gothic"/>
              </a:rPr>
              <a:t>Strengths </a:t>
            </a:r>
            <a:endParaRPr/>
          </a:p>
          <a:p>
            <a:pPr indent="-274320" lvl="0" marL="274320" marR="0" rtl="0" algn="l">
              <a:spcBef>
                <a:spcPts val="520"/>
              </a:spcBef>
              <a:spcAft>
                <a:spcPts val="0"/>
              </a:spcAft>
              <a:buClr>
                <a:schemeClr val="accent3"/>
              </a:buClr>
              <a:buSzPts val="2470"/>
              <a:buFont typeface="Noto Sans Symbols"/>
              <a:buChar char="⮚"/>
            </a:pPr>
            <a:r>
              <a:rPr b="0" lang="en-US" sz="2600">
                <a:solidFill>
                  <a:schemeClr val="lt1"/>
                </a:solidFill>
                <a:latin typeface="Century Gothic"/>
                <a:ea typeface="Century Gothic"/>
                <a:cs typeface="Century Gothic"/>
                <a:sym typeface="Century Gothic"/>
              </a:rPr>
              <a:t>Applies to many activities. </a:t>
            </a:r>
            <a:endParaRPr/>
          </a:p>
          <a:p>
            <a:pPr indent="-274320" lvl="0" marL="274320" marR="0" rtl="0" algn="l">
              <a:spcBef>
                <a:spcPts val="520"/>
              </a:spcBef>
              <a:spcAft>
                <a:spcPts val="0"/>
              </a:spcAft>
              <a:buClr>
                <a:schemeClr val="accent3"/>
              </a:buClr>
              <a:buSzPts val="2470"/>
              <a:buFont typeface="Noto Sans Symbols"/>
              <a:buChar char="⮚"/>
            </a:pPr>
            <a:r>
              <a:rPr b="0" lang="en-US" sz="2600">
                <a:solidFill>
                  <a:schemeClr val="lt1"/>
                </a:solidFill>
                <a:latin typeface="Century Gothic"/>
                <a:ea typeface="Century Gothic"/>
                <a:cs typeface="Century Gothic"/>
                <a:sym typeface="Century Gothic"/>
              </a:rPr>
              <a:t>Applies to any life stage.</a:t>
            </a:r>
            <a:endParaRPr/>
          </a:p>
          <a:p>
            <a:pPr indent="-105410" lvl="0" marL="274320" marR="0" rtl="0" algn="l">
              <a:spcBef>
                <a:spcPts val="560"/>
              </a:spcBef>
              <a:spcAft>
                <a:spcPts val="0"/>
              </a:spcAft>
              <a:buClr>
                <a:schemeClr val="accent3"/>
              </a:buClr>
              <a:buSzPts val="2660"/>
              <a:buFont typeface="Noto Sans Symbols"/>
              <a:buNone/>
            </a:pPr>
            <a:r>
              <a:t/>
            </a:r>
            <a:endParaRPr b="0" sz="2800">
              <a:solidFill>
                <a:schemeClr val="lt1"/>
              </a:solidFill>
              <a:latin typeface="Century Gothic"/>
              <a:ea typeface="Century Gothic"/>
              <a:cs typeface="Century Gothic"/>
              <a:sym typeface="Century Gothic"/>
            </a:endParaRPr>
          </a:p>
        </p:txBody>
      </p:sp>
      <p:sp>
        <p:nvSpPr>
          <p:cNvPr id="326" name="Google Shape;326;p38"/>
          <p:cNvSpPr/>
          <p:nvPr/>
        </p:nvSpPr>
        <p:spPr>
          <a:xfrm>
            <a:off x="4676775" y="3352799"/>
            <a:ext cx="4419600" cy="3505201"/>
          </a:xfrm>
          <a:prstGeom prst="rect">
            <a:avLst/>
          </a:prstGeom>
          <a:noFill/>
          <a:ln>
            <a:noFill/>
          </a:ln>
        </p:spPr>
        <p:txBody>
          <a:bodyPr anchorCtr="0" anchor="t" bIns="45700" lIns="91425" spcFirstLastPara="1" rIns="91425" wrap="square" tIns="45700">
            <a:noAutofit/>
          </a:bodyPr>
          <a:lstStyle/>
          <a:p>
            <a:pPr indent="-274320" lvl="0" marL="274320" marR="0" rtl="0" algn="l">
              <a:lnSpc>
                <a:spcPct val="100000"/>
              </a:lnSpc>
              <a:spcBef>
                <a:spcPts val="0"/>
              </a:spcBef>
              <a:spcAft>
                <a:spcPts val="0"/>
              </a:spcAft>
              <a:buNone/>
            </a:pPr>
            <a:r>
              <a:rPr lang="en-US" sz="2600" u="sng">
                <a:solidFill>
                  <a:schemeClr val="lt1"/>
                </a:solidFill>
                <a:latin typeface="Century Gothic"/>
                <a:ea typeface="Century Gothic"/>
                <a:cs typeface="Century Gothic"/>
                <a:sym typeface="Century Gothic"/>
              </a:rPr>
              <a:t>Limitations</a:t>
            </a:r>
            <a:endParaRPr/>
          </a:p>
          <a:p>
            <a:pPr indent="-457200" lvl="0" marL="457200" marR="0" rtl="0" algn="l">
              <a:lnSpc>
                <a:spcPct val="100000"/>
              </a:lnSpc>
              <a:spcBef>
                <a:spcPts val="520"/>
              </a:spcBef>
              <a:spcAft>
                <a:spcPts val="0"/>
              </a:spcAft>
              <a:buClr>
                <a:schemeClr val="accent3"/>
              </a:buClr>
              <a:buSzPts val="2470"/>
              <a:buFont typeface="Noto Sans Symbols"/>
              <a:buChar char="⮚"/>
            </a:pPr>
            <a:r>
              <a:rPr b="0" lang="en-US" sz="2600">
                <a:solidFill>
                  <a:schemeClr val="lt1"/>
                </a:solidFill>
                <a:latin typeface="Century Gothic"/>
                <a:ea typeface="Century Gothic"/>
                <a:cs typeface="Century Gothic"/>
                <a:sym typeface="Century Gothic"/>
              </a:rPr>
              <a:t>Jurisdiction typically limited to below OHW.</a:t>
            </a:r>
            <a:endParaRPr/>
          </a:p>
          <a:p>
            <a:pPr indent="-457200" lvl="0" marL="457200" marR="0" rtl="0" algn="l">
              <a:lnSpc>
                <a:spcPct val="100000"/>
              </a:lnSpc>
              <a:spcBef>
                <a:spcPts val="520"/>
              </a:spcBef>
              <a:spcAft>
                <a:spcPts val="0"/>
              </a:spcAft>
              <a:buClr>
                <a:schemeClr val="accent3"/>
              </a:buClr>
              <a:buSzPts val="2470"/>
              <a:buFont typeface="Noto Sans Symbols"/>
              <a:buChar char="⮚"/>
            </a:pPr>
            <a:r>
              <a:rPr b="0" lang="en-US" sz="2600">
                <a:solidFill>
                  <a:schemeClr val="lt1"/>
                </a:solidFill>
                <a:latin typeface="Century Gothic"/>
                <a:ea typeface="Century Gothic"/>
                <a:cs typeface="Century Gothic"/>
                <a:sym typeface="Century Gothic"/>
              </a:rPr>
              <a:t>Waterbody must be in AWC.</a:t>
            </a:r>
            <a:endParaRPr/>
          </a:p>
          <a:p>
            <a:pPr indent="-457200" lvl="0" marL="457200" marR="0" rtl="0" algn="l">
              <a:lnSpc>
                <a:spcPct val="100000"/>
              </a:lnSpc>
              <a:spcBef>
                <a:spcPts val="520"/>
              </a:spcBef>
              <a:spcAft>
                <a:spcPts val="0"/>
              </a:spcAft>
              <a:buClr>
                <a:schemeClr val="accent3"/>
              </a:buClr>
              <a:buSzPts val="2470"/>
              <a:buFont typeface="Noto Sans Symbols"/>
              <a:buChar char="⮚"/>
            </a:pPr>
            <a:r>
              <a:rPr b="0" lang="en-US" sz="2600">
                <a:solidFill>
                  <a:schemeClr val="lt1"/>
                </a:solidFill>
                <a:latin typeface="Century Gothic"/>
                <a:ea typeface="Century Gothic"/>
                <a:cs typeface="Century Gothic"/>
                <a:sym typeface="Century Gothic"/>
              </a:rPr>
              <a:t>Freshwater only.</a:t>
            </a:r>
            <a:endParaRPr/>
          </a:p>
          <a:p>
            <a:pPr indent="-165100" lvl="0" marL="342900" marR="0" rtl="0" algn="l">
              <a:lnSpc>
                <a:spcPct val="100000"/>
              </a:lnSpc>
              <a:spcBef>
                <a:spcPts val="0"/>
              </a:spcBef>
              <a:spcAft>
                <a:spcPts val="0"/>
              </a:spcAft>
              <a:buClr>
                <a:schemeClr val="lt1"/>
              </a:buClr>
              <a:buSzPts val="2800"/>
              <a:buFont typeface="Noto Sans Symbols"/>
              <a:buNone/>
            </a:pPr>
            <a:r>
              <a:t/>
            </a:r>
            <a:endParaRPr sz="2800">
              <a:solidFill>
                <a:schemeClr val="lt1"/>
              </a:solidFill>
              <a:latin typeface="Century Gothic"/>
              <a:ea typeface="Century Gothic"/>
              <a:cs typeface="Century Gothic"/>
              <a:sym typeface="Century Gothic"/>
            </a:endParaRPr>
          </a:p>
        </p:txBody>
      </p:sp>
      <p:pic>
        <p:nvPicPr>
          <p:cNvPr descr="O:\HAB\Benkert\My Pictures\2016-10-14 Wasilla Creek at Palmer Fishhook\Wasilla Creek at Palmer Fishhook 019.JPG" id="327" name="Google Shape;327;p38"/>
          <p:cNvPicPr preferRelativeResize="0"/>
          <p:nvPr/>
        </p:nvPicPr>
        <p:blipFill rotWithShape="1">
          <a:blip r:embed="rId3">
            <a:alphaModFix/>
          </a:blip>
          <a:srcRect b="0" l="0" r="0" t="0"/>
          <a:stretch/>
        </p:blipFill>
        <p:spPr>
          <a:xfrm>
            <a:off x="297402" y="3733800"/>
            <a:ext cx="3645725" cy="2878065"/>
          </a:xfrm>
          <a:prstGeom prst="rect">
            <a:avLst/>
          </a:prstGeom>
          <a:noFill/>
          <a:ln>
            <a:noFill/>
          </a:ln>
        </p:spPr>
      </p:pic>
      <p:pic>
        <p:nvPicPr>
          <p:cNvPr descr="O:\HAB\XFER\Will\Projects\AKSSF Fish Sampling Project\AFS Meeting 2014\113 mm Coho August 2012.jpg" id="328" name="Google Shape;328;p38"/>
          <p:cNvPicPr preferRelativeResize="0"/>
          <p:nvPr/>
        </p:nvPicPr>
        <p:blipFill rotWithShape="1">
          <a:blip r:embed="rId4">
            <a:alphaModFix/>
          </a:blip>
          <a:srcRect b="0" l="0" r="0" t="0"/>
          <a:stretch/>
        </p:blipFill>
        <p:spPr>
          <a:xfrm>
            <a:off x="4400550" y="1282395"/>
            <a:ext cx="2514600" cy="1704065"/>
          </a:xfrm>
          <a:prstGeom prst="rect">
            <a:avLst/>
          </a:prstGeom>
          <a:noFill/>
          <a:ln>
            <a:noFill/>
          </a:ln>
          <a:effectLst>
            <a:outerShdw blurRad="190500" rotWithShape="0" algn="tl">
              <a:srgbClr val="000000">
                <a:alpha val="69803"/>
              </a:srgbClr>
            </a:outerShdw>
          </a:effectLst>
        </p:spPr>
      </p:pic>
      <p:pic>
        <p:nvPicPr>
          <p:cNvPr descr="O:\HAB\XFER\Mike\AFS\AK Chap Plenary 2011\chum-salmon-upstream.jpg" id="329" name="Google Shape;329;p38"/>
          <p:cNvPicPr preferRelativeResize="0"/>
          <p:nvPr/>
        </p:nvPicPr>
        <p:blipFill rotWithShape="1">
          <a:blip r:embed="rId5">
            <a:alphaModFix/>
          </a:blip>
          <a:srcRect b="0" l="0" r="0" t="0"/>
          <a:stretch/>
        </p:blipFill>
        <p:spPr>
          <a:xfrm>
            <a:off x="6248399" y="1447800"/>
            <a:ext cx="2714625" cy="1806923"/>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descr="I:\XFER\BILLH\FishHabitatPhotos\FishFood\StoneFly.jpg" id="334" name="Google Shape;334;p39"/>
          <p:cNvPicPr preferRelativeResize="0"/>
          <p:nvPr/>
        </p:nvPicPr>
        <p:blipFill rotWithShape="1">
          <a:blip r:embed="rId3">
            <a:alphaModFix/>
          </a:blip>
          <a:srcRect b="0" l="0" r="0" t="0"/>
          <a:stretch/>
        </p:blipFill>
        <p:spPr>
          <a:xfrm rot="9607117">
            <a:off x="5748421" y="2904113"/>
            <a:ext cx="2590800" cy="2443163"/>
          </a:xfrm>
          <a:prstGeom prst="rect">
            <a:avLst/>
          </a:prstGeom>
          <a:noFill/>
          <a:ln>
            <a:noFill/>
          </a:ln>
        </p:spPr>
      </p:pic>
      <p:sp>
        <p:nvSpPr>
          <p:cNvPr id="335" name="Google Shape;335;p39"/>
          <p:cNvSpPr txBox="1"/>
          <p:nvPr>
            <p:ph type="title"/>
          </p:nvPr>
        </p:nvSpPr>
        <p:spPr>
          <a:xfrm>
            <a:off x="381000" y="271464"/>
            <a:ext cx="7239000" cy="136207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FF599C"/>
              </a:buClr>
              <a:buSzPts val="3600"/>
              <a:buFont typeface="Century Gothic"/>
              <a:buNone/>
            </a:pPr>
            <a:r>
              <a:rPr lang="en-US"/>
              <a:t>Anadromous fish species</a:t>
            </a:r>
            <a:endParaRPr/>
          </a:p>
        </p:txBody>
      </p:sp>
      <p:sp>
        <p:nvSpPr>
          <p:cNvPr id="336" name="Google Shape;336;p39"/>
          <p:cNvSpPr txBox="1"/>
          <p:nvPr>
            <p:ph idx="1" type="body"/>
          </p:nvPr>
        </p:nvSpPr>
        <p:spPr>
          <a:xfrm>
            <a:off x="381000" y="1633536"/>
            <a:ext cx="3886200" cy="2286000"/>
          </a:xfrm>
          <a:prstGeom prst="rect">
            <a:avLst/>
          </a:prstGeom>
          <a:noFill/>
          <a:ln>
            <a:noFill/>
          </a:ln>
        </p:spPr>
        <p:txBody>
          <a:bodyPr anchorCtr="0" anchor="t" bIns="45700" lIns="91425" spcFirstLastPara="1" rIns="91425" wrap="square" tIns="45700">
            <a:noAutofit/>
          </a:bodyPr>
          <a:lstStyle/>
          <a:p>
            <a:pPr indent="0" lvl="0" marL="54864" rtl="0" algn="l">
              <a:spcBef>
                <a:spcPts val="0"/>
              </a:spcBef>
              <a:spcAft>
                <a:spcPts val="0"/>
              </a:spcAft>
              <a:buSzPts val="1600"/>
              <a:buNone/>
            </a:pPr>
            <a:r>
              <a:rPr lang="en-US"/>
              <a:t>Fish passage and habitat impacts (w/in ordinary high water)</a:t>
            </a:r>
            <a:endParaRPr/>
          </a:p>
        </p:txBody>
      </p:sp>
      <p:pic>
        <p:nvPicPr>
          <p:cNvPr descr="I:\XFER\BILLH\FishHabitatPhotos\Migration\swiming sockeye Cleo.JPG" id="337" name="Google Shape;337;p39"/>
          <p:cNvPicPr preferRelativeResize="0"/>
          <p:nvPr/>
        </p:nvPicPr>
        <p:blipFill rotWithShape="1">
          <a:blip r:embed="rId4">
            <a:alphaModFix/>
          </a:blip>
          <a:srcRect b="0" l="0" r="0" t="0"/>
          <a:stretch/>
        </p:blipFill>
        <p:spPr>
          <a:xfrm>
            <a:off x="609600" y="2971800"/>
            <a:ext cx="4495800" cy="3370364"/>
          </a:xfrm>
          <a:prstGeom prst="rect">
            <a:avLst/>
          </a:prstGeom>
          <a:noFill/>
          <a:ln>
            <a:noFill/>
          </a:ln>
        </p:spPr>
      </p:pic>
      <p:sp>
        <p:nvSpPr>
          <p:cNvPr id="338" name="Google Shape;338;p39"/>
          <p:cNvSpPr txBox="1"/>
          <p:nvPr/>
        </p:nvSpPr>
        <p:spPr>
          <a:xfrm>
            <a:off x="6096000" y="5027505"/>
            <a:ext cx="12192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HABITAT</a:t>
            </a:r>
            <a:endParaRPr/>
          </a:p>
        </p:txBody>
      </p:sp>
      <p:sp>
        <p:nvSpPr>
          <p:cNvPr id="339" name="Google Shape;339;p39"/>
          <p:cNvSpPr txBox="1"/>
          <p:nvPr/>
        </p:nvSpPr>
        <p:spPr>
          <a:xfrm>
            <a:off x="3657600" y="4922786"/>
            <a:ext cx="121920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FISH AND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pic>
        <p:nvPicPr>
          <p:cNvPr descr="Photo of a Chum Salmon" id="344" name="Google Shape;344;p40"/>
          <p:cNvPicPr preferRelativeResize="0"/>
          <p:nvPr/>
        </p:nvPicPr>
        <p:blipFill rotWithShape="1">
          <a:blip r:embed="rId3">
            <a:alphaModFix/>
          </a:blip>
          <a:srcRect b="6758" l="30250" r="7880" t="23725"/>
          <a:stretch/>
        </p:blipFill>
        <p:spPr>
          <a:xfrm>
            <a:off x="6096000" y="381000"/>
            <a:ext cx="2651760" cy="1920240"/>
          </a:xfrm>
          <a:prstGeom prst="rect">
            <a:avLst/>
          </a:prstGeom>
          <a:noFill/>
          <a:ln>
            <a:noFill/>
          </a:ln>
        </p:spPr>
      </p:pic>
      <p:pic>
        <p:nvPicPr>
          <p:cNvPr descr="Photo of a Chum Salmon" id="345" name="Google Shape;345;p40"/>
          <p:cNvPicPr preferRelativeResize="0"/>
          <p:nvPr/>
        </p:nvPicPr>
        <p:blipFill rotWithShape="1">
          <a:blip r:embed="rId4">
            <a:alphaModFix/>
          </a:blip>
          <a:srcRect b="0" l="0" r="0" t="0"/>
          <a:stretch/>
        </p:blipFill>
        <p:spPr>
          <a:xfrm>
            <a:off x="4606212" y="3952874"/>
            <a:ext cx="4286250" cy="2762251"/>
          </a:xfrm>
          <a:prstGeom prst="rect">
            <a:avLst/>
          </a:prstGeom>
          <a:noFill/>
          <a:ln>
            <a:noFill/>
          </a:ln>
        </p:spPr>
      </p:pic>
      <p:pic>
        <p:nvPicPr>
          <p:cNvPr descr="Photo of a Chinook Salmon" id="346" name="Google Shape;346;p40"/>
          <p:cNvPicPr preferRelativeResize="0"/>
          <p:nvPr/>
        </p:nvPicPr>
        <p:blipFill rotWithShape="1">
          <a:blip r:embed="rId5">
            <a:alphaModFix/>
          </a:blip>
          <a:srcRect b="0" l="0" r="0" t="0"/>
          <a:stretch/>
        </p:blipFill>
        <p:spPr>
          <a:xfrm>
            <a:off x="160240" y="5400674"/>
            <a:ext cx="4286250" cy="1304926"/>
          </a:xfrm>
          <a:prstGeom prst="rect">
            <a:avLst/>
          </a:prstGeom>
          <a:noFill/>
          <a:ln>
            <a:noFill/>
          </a:ln>
        </p:spPr>
      </p:pic>
      <p:pic>
        <p:nvPicPr>
          <p:cNvPr descr="Photo of a Coho Salmon" id="347" name="Google Shape;347;p40"/>
          <p:cNvPicPr preferRelativeResize="0"/>
          <p:nvPr/>
        </p:nvPicPr>
        <p:blipFill rotWithShape="1">
          <a:blip r:embed="rId6">
            <a:alphaModFix/>
          </a:blip>
          <a:srcRect b="20552" l="0" r="0" t="0"/>
          <a:stretch/>
        </p:blipFill>
        <p:spPr>
          <a:xfrm>
            <a:off x="160240" y="3139439"/>
            <a:ext cx="4286250" cy="2194560"/>
          </a:xfrm>
          <a:prstGeom prst="rect">
            <a:avLst/>
          </a:prstGeom>
          <a:noFill/>
          <a:ln>
            <a:noFill/>
          </a:ln>
        </p:spPr>
      </p:pic>
      <p:pic>
        <p:nvPicPr>
          <p:cNvPr descr="Photo of a Dolly Varden" id="348" name="Google Shape;348;p40"/>
          <p:cNvPicPr preferRelativeResize="0"/>
          <p:nvPr/>
        </p:nvPicPr>
        <p:blipFill rotWithShape="1">
          <a:blip r:embed="rId7">
            <a:alphaModFix/>
          </a:blip>
          <a:srcRect b="0" l="0" r="0" t="0"/>
          <a:stretch/>
        </p:blipFill>
        <p:spPr>
          <a:xfrm>
            <a:off x="160240" y="304800"/>
            <a:ext cx="4286250" cy="2762251"/>
          </a:xfrm>
          <a:prstGeom prst="rect">
            <a:avLst/>
          </a:prstGeom>
          <a:noFill/>
          <a:ln>
            <a:noFill/>
          </a:ln>
        </p:spPr>
      </p:pic>
      <p:sp>
        <p:nvSpPr>
          <p:cNvPr id="349" name="Google Shape;349;p40"/>
          <p:cNvSpPr txBox="1"/>
          <p:nvPr/>
        </p:nvSpPr>
        <p:spPr>
          <a:xfrm>
            <a:off x="4876800" y="2721114"/>
            <a:ext cx="3939462"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lt1"/>
                </a:solidFill>
                <a:latin typeface="Century Gothic"/>
                <a:ea typeface="Century Gothic"/>
                <a:cs typeface="Century Gothic"/>
                <a:sym typeface="Century Gothic"/>
              </a:rPr>
              <a:t>Other Anadromous Species: Sheefish, whitefish, lampreys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41"/>
          <p:cNvSpPr txBox="1"/>
          <p:nvPr/>
        </p:nvSpPr>
        <p:spPr>
          <a:xfrm>
            <a:off x="3361616" y="1219200"/>
            <a:ext cx="2286001" cy="430887"/>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Notification of project proposal</a:t>
            </a:r>
            <a:endParaRPr/>
          </a:p>
        </p:txBody>
      </p:sp>
      <p:sp>
        <p:nvSpPr>
          <p:cNvPr id="356" name="Google Shape;356;p41"/>
          <p:cNvSpPr txBox="1"/>
          <p:nvPr/>
        </p:nvSpPr>
        <p:spPr>
          <a:xfrm>
            <a:off x="3361617" y="1983349"/>
            <a:ext cx="2286000" cy="769441"/>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Review application and supplemental documents to determine if Habitat has permit jurisdiction</a:t>
            </a:r>
            <a:endParaRPr/>
          </a:p>
        </p:txBody>
      </p:sp>
      <p:sp>
        <p:nvSpPr>
          <p:cNvPr id="357" name="Google Shape;357;p41"/>
          <p:cNvSpPr txBox="1"/>
          <p:nvPr/>
        </p:nvSpPr>
        <p:spPr>
          <a:xfrm>
            <a:off x="6259106" y="2237265"/>
            <a:ext cx="600783" cy="26161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Yes</a:t>
            </a:r>
            <a:endParaRPr/>
          </a:p>
        </p:txBody>
      </p:sp>
      <p:sp>
        <p:nvSpPr>
          <p:cNvPr id="358" name="Google Shape;358;p41"/>
          <p:cNvSpPr txBox="1"/>
          <p:nvPr/>
        </p:nvSpPr>
        <p:spPr>
          <a:xfrm>
            <a:off x="1219200" y="2152624"/>
            <a:ext cx="1668213" cy="430887"/>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No Issue “no permit required”</a:t>
            </a:r>
            <a:endParaRPr/>
          </a:p>
        </p:txBody>
      </p:sp>
      <p:sp>
        <p:nvSpPr>
          <p:cNvPr id="359" name="Google Shape;359;p41"/>
          <p:cNvSpPr txBox="1"/>
          <p:nvPr/>
        </p:nvSpPr>
        <p:spPr>
          <a:xfrm>
            <a:off x="3361617" y="2981236"/>
            <a:ext cx="2286000" cy="600164"/>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Determine what type of permit is required and what resources may be impacted</a:t>
            </a:r>
            <a:endParaRPr/>
          </a:p>
        </p:txBody>
      </p:sp>
      <p:sp>
        <p:nvSpPr>
          <p:cNvPr id="360" name="Google Shape;360;p41"/>
          <p:cNvSpPr txBox="1"/>
          <p:nvPr/>
        </p:nvSpPr>
        <p:spPr>
          <a:xfrm>
            <a:off x="3408534" y="3900640"/>
            <a:ext cx="2192165" cy="26161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Fishway Act Permit</a:t>
            </a:r>
            <a:endParaRPr/>
          </a:p>
        </p:txBody>
      </p:sp>
      <p:sp>
        <p:nvSpPr>
          <p:cNvPr id="361" name="Google Shape;361;p41"/>
          <p:cNvSpPr txBox="1"/>
          <p:nvPr/>
        </p:nvSpPr>
        <p:spPr>
          <a:xfrm>
            <a:off x="3361617" y="4473468"/>
            <a:ext cx="2286000" cy="26161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Identify fish passage</a:t>
            </a:r>
            <a:endParaRPr/>
          </a:p>
        </p:txBody>
      </p:sp>
      <p:sp>
        <p:nvSpPr>
          <p:cNvPr id="362" name="Google Shape;362;p41"/>
          <p:cNvSpPr txBox="1"/>
          <p:nvPr/>
        </p:nvSpPr>
        <p:spPr>
          <a:xfrm>
            <a:off x="3200400" y="5115466"/>
            <a:ext cx="2720214" cy="600164"/>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Work with applicant to incorporate avoidance and minimization measures into the proposed project</a:t>
            </a:r>
            <a:endParaRPr/>
          </a:p>
        </p:txBody>
      </p:sp>
      <p:sp>
        <p:nvSpPr>
          <p:cNvPr id="363" name="Google Shape;363;p41"/>
          <p:cNvSpPr txBox="1"/>
          <p:nvPr/>
        </p:nvSpPr>
        <p:spPr>
          <a:xfrm>
            <a:off x="5716889" y="5876836"/>
            <a:ext cx="2360311" cy="600164"/>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Deny permit if impacts can’t be adequately avoided, minimized, or mitigated</a:t>
            </a:r>
            <a:endParaRPr/>
          </a:p>
        </p:txBody>
      </p:sp>
      <p:sp>
        <p:nvSpPr>
          <p:cNvPr id="364" name="Google Shape;364;p41"/>
          <p:cNvSpPr txBox="1"/>
          <p:nvPr/>
        </p:nvSpPr>
        <p:spPr>
          <a:xfrm>
            <a:off x="685800" y="5876836"/>
            <a:ext cx="2438715" cy="600164"/>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Issue permit with stipulation and mitigation requirements, if necessary</a:t>
            </a:r>
            <a:endParaRPr/>
          </a:p>
        </p:txBody>
      </p:sp>
      <p:sp>
        <p:nvSpPr>
          <p:cNvPr id="365" name="Google Shape;365;p41"/>
          <p:cNvSpPr txBox="1"/>
          <p:nvPr/>
        </p:nvSpPr>
        <p:spPr>
          <a:xfrm>
            <a:off x="1219200" y="3900640"/>
            <a:ext cx="1756063" cy="26161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Special Area Permit</a:t>
            </a:r>
            <a:endParaRPr/>
          </a:p>
        </p:txBody>
      </p:sp>
      <p:sp>
        <p:nvSpPr>
          <p:cNvPr id="366" name="Google Shape;366;p41"/>
          <p:cNvSpPr txBox="1"/>
          <p:nvPr/>
        </p:nvSpPr>
        <p:spPr>
          <a:xfrm>
            <a:off x="1219200" y="4467268"/>
            <a:ext cx="1756063" cy="600164"/>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Identify Special Area purpose, policies, and allowable activities</a:t>
            </a:r>
            <a:endParaRPr/>
          </a:p>
        </p:txBody>
      </p:sp>
      <p:sp>
        <p:nvSpPr>
          <p:cNvPr id="367" name="Google Shape;367;p41"/>
          <p:cNvSpPr txBox="1"/>
          <p:nvPr/>
        </p:nvSpPr>
        <p:spPr>
          <a:xfrm>
            <a:off x="6096000" y="3900640"/>
            <a:ext cx="1971439" cy="26161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Anadromous Fish Permit</a:t>
            </a:r>
            <a:endParaRPr/>
          </a:p>
        </p:txBody>
      </p:sp>
      <p:sp>
        <p:nvSpPr>
          <p:cNvPr id="368" name="Google Shape;368;p41"/>
          <p:cNvSpPr txBox="1"/>
          <p:nvPr/>
        </p:nvSpPr>
        <p:spPr>
          <a:xfrm>
            <a:off x="5920614" y="4473468"/>
            <a:ext cx="2308986" cy="430887"/>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a:solidFill>
                  <a:schemeClr val="lt1"/>
                </a:solidFill>
                <a:latin typeface="Century Gothic"/>
                <a:ea typeface="Century Gothic"/>
                <a:cs typeface="Century Gothic"/>
                <a:sym typeface="Century Gothic"/>
              </a:rPr>
              <a:t>Identify potential impacts to anadromous fish habitat</a:t>
            </a:r>
            <a:endParaRPr/>
          </a:p>
        </p:txBody>
      </p:sp>
      <p:cxnSp>
        <p:nvCxnSpPr>
          <p:cNvPr id="369" name="Google Shape;369;p41"/>
          <p:cNvCxnSpPr>
            <a:stCxn id="355" idx="2"/>
            <a:endCxn id="356" idx="0"/>
          </p:cNvCxnSpPr>
          <p:nvPr/>
        </p:nvCxnSpPr>
        <p:spPr>
          <a:xfrm>
            <a:off x="4504617" y="1650087"/>
            <a:ext cx="0" cy="333300"/>
          </a:xfrm>
          <a:prstGeom prst="straightConnector1">
            <a:avLst/>
          </a:prstGeom>
          <a:noFill/>
          <a:ln cap="flat" cmpd="sng" w="12700">
            <a:solidFill>
              <a:schemeClr val="lt1"/>
            </a:solidFill>
            <a:prstDash val="solid"/>
            <a:round/>
            <a:headEnd len="sm" w="sm" type="none"/>
            <a:tailEnd len="med" w="med" type="stealth"/>
          </a:ln>
        </p:spPr>
      </p:cxnSp>
      <p:cxnSp>
        <p:nvCxnSpPr>
          <p:cNvPr id="370" name="Google Shape;370;p41"/>
          <p:cNvCxnSpPr>
            <a:stCxn id="356" idx="3"/>
            <a:endCxn id="357" idx="1"/>
          </p:cNvCxnSpPr>
          <p:nvPr/>
        </p:nvCxnSpPr>
        <p:spPr>
          <a:xfrm>
            <a:off x="5647617" y="2368070"/>
            <a:ext cx="611400" cy="0"/>
          </a:xfrm>
          <a:prstGeom prst="straightConnector1">
            <a:avLst/>
          </a:prstGeom>
          <a:noFill/>
          <a:ln cap="flat" cmpd="sng" w="12700">
            <a:solidFill>
              <a:schemeClr val="lt1"/>
            </a:solidFill>
            <a:prstDash val="solid"/>
            <a:round/>
            <a:headEnd len="sm" w="sm" type="none"/>
            <a:tailEnd len="med" w="med" type="stealth"/>
          </a:ln>
        </p:spPr>
      </p:cxnSp>
      <p:cxnSp>
        <p:nvCxnSpPr>
          <p:cNvPr id="371" name="Google Shape;371;p41"/>
          <p:cNvCxnSpPr>
            <a:stCxn id="356" idx="1"/>
            <a:endCxn id="358" idx="3"/>
          </p:cNvCxnSpPr>
          <p:nvPr/>
        </p:nvCxnSpPr>
        <p:spPr>
          <a:xfrm rot="10800000">
            <a:off x="2887317" y="2368070"/>
            <a:ext cx="474300" cy="0"/>
          </a:xfrm>
          <a:prstGeom prst="straightConnector1">
            <a:avLst/>
          </a:prstGeom>
          <a:noFill/>
          <a:ln cap="flat" cmpd="sng" w="12700">
            <a:solidFill>
              <a:schemeClr val="lt1"/>
            </a:solidFill>
            <a:prstDash val="solid"/>
            <a:round/>
            <a:headEnd len="sm" w="sm" type="none"/>
            <a:tailEnd len="med" w="med" type="stealth"/>
          </a:ln>
        </p:spPr>
      </p:cxnSp>
      <p:cxnSp>
        <p:nvCxnSpPr>
          <p:cNvPr id="372" name="Google Shape;372;p41"/>
          <p:cNvCxnSpPr>
            <a:stCxn id="356" idx="2"/>
            <a:endCxn id="359" idx="0"/>
          </p:cNvCxnSpPr>
          <p:nvPr/>
        </p:nvCxnSpPr>
        <p:spPr>
          <a:xfrm>
            <a:off x="4504617" y="2752790"/>
            <a:ext cx="0" cy="228300"/>
          </a:xfrm>
          <a:prstGeom prst="straightConnector1">
            <a:avLst/>
          </a:prstGeom>
          <a:noFill/>
          <a:ln cap="flat" cmpd="sng" w="12700">
            <a:solidFill>
              <a:schemeClr val="lt1"/>
            </a:solidFill>
            <a:prstDash val="solid"/>
            <a:round/>
            <a:headEnd len="sm" w="sm" type="none"/>
            <a:tailEnd len="med" w="med" type="stealth"/>
          </a:ln>
        </p:spPr>
      </p:cxnSp>
      <p:cxnSp>
        <p:nvCxnSpPr>
          <p:cNvPr id="373" name="Google Shape;373;p41"/>
          <p:cNvCxnSpPr>
            <a:stCxn id="359" idx="2"/>
            <a:endCxn id="360" idx="0"/>
          </p:cNvCxnSpPr>
          <p:nvPr/>
        </p:nvCxnSpPr>
        <p:spPr>
          <a:xfrm>
            <a:off x="4504617" y="3581400"/>
            <a:ext cx="0" cy="319200"/>
          </a:xfrm>
          <a:prstGeom prst="straightConnector1">
            <a:avLst/>
          </a:prstGeom>
          <a:noFill/>
          <a:ln cap="flat" cmpd="sng" w="12700">
            <a:solidFill>
              <a:schemeClr val="lt1"/>
            </a:solidFill>
            <a:prstDash val="solid"/>
            <a:round/>
            <a:headEnd len="sm" w="sm" type="none"/>
            <a:tailEnd len="med" w="med" type="stealth"/>
          </a:ln>
        </p:spPr>
      </p:cxnSp>
      <p:cxnSp>
        <p:nvCxnSpPr>
          <p:cNvPr id="374" name="Google Shape;374;p41"/>
          <p:cNvCxnSpPr>
            <a:stCxn id="360" idx="2"/>
            <a:endCxn id="361" idx="0"/>
          </p:cNvCxnSpPr>
          <p:nvPr/>
        </p:nvCxnSpPr>
        <p:spPr>
          <a:xfrm>
            <a:off x="4504616" y="4162250"/>
            <a:ext cx="0" cy="311100"/>
          </a:xfrm>
          <a:prstGeom prst="straightConnector1">
            <a:avLst/>
          </a:prstGeom>
          <a:noFill/>
          <a:ln cap="flat" cmpd="sng" w="12700">
            <a:solidFill>
              <a:schemeClr val="lt1"/>
            </a:solidFill>
            <a:prstDash val="solid"/>
            <a:round/>
            <a:headEnd len="sm" w="sm" type="none"/>
            <a:tailEnd len="med" w="med" type="stealth"/>
          </a:ln>
        </p:spPr>
      </p:cxnSp>
      <p:cxnSp>
        <p:nvCxnSpPr>
          <p:cNvPr id="375" name="Google Shape;375;p41"/>
          <p:cNvCxnSpPr>
            <a:stCxn id="361" idx="2"/>
            <a:endCxn id="362" idx="0"/>
          </p:cNvCxnSpPr>
          <p:nvPr/>
        </p:nvCxnSpPr>
        <p:spPr>
          <a:xfrm>
            <a:off x="4504617" y="4735078"/>
            <a:ext cx="55800" cy="380400"/>
          </a:xfrm>
          <a:prstGeom prst="straightConnector1">
            <a:avLst/>
          </a:prstGeom>
          <a:noFill/>
          <a:ln cap="flat" cmpd="sng" w="12700">
            <a:solidFill>
              <a:schemeClr val="lt1"/>
            </a:solidFill>
            <a:prstDash val="solid"/>
            <a:round/>
            <a:headEnd len="sm" w="sm" type="none"/>
            <a:tailEnd len="med" w="med" type="stealth"/>
          </a:ln>
        </p:spPr>
      </p:cxnSp>
      <p:cxnSp>
        <p:nvCxnSpPr>
          <p:cNvPr id="376" name="Google Shape;376;p41"/>
          <p:cNvCxnSpPr>
            <a:endCxn id="359" idx="3"/>
          </p:cNvCxnSpPr>
          <p:nvPr/>
        </p:nvCxnSpPr>
        <p:spPr>
          <a:xfrm flipH="1">
            <a:off x="5647617" y="2498918"/>
            <a:ext cx="916200" cy="782400"/>
          </a:xfrm>
          <a:prstGeom prst="bentConnector3">
            <a:avLst>
              <a:gd fmla="val 506" name="adj1"/>
            </a:avLst>
          </a:prstGeom>
          <a:noFill/>
          <a:ln cap="flat" cmpd="sng" w="12700">
            <a:solidFill>
              <a:schemeClr val="lt1"/>
            </a:solidFill>
            <a:prstDash val="solid"/>
            <a:round/>
            <a:headEnd len="sm" w="sm" type="none"/>
            <a:tailEnd len="med" w="med" type="stealth"/>
          </a:ln>
        </p:spPr>
      </p:cxnSp>
      <p:cxnSp>
        <p:nvCxnSpPr>
          <p:cNvPr id="377" name="Google Shape;377;p41"/>
          <p:cNvCxnSpPr/>
          <p:nvPr/>
        </p:nvCxnSpPr>
        <p:spPr>
          <a:xfrm>
            <a:off x="5660374" y="3498260"/>
            <a:ext cx="1273800" cy="402300"/>
          </a:xfrm>
          <a:prstGeom prst="bentConnector2">
            <a:avLst/>
          </a:prstGeom>
          <a:noFill/>
          <a:ln cap="flat" cmpd="sng" w="12700">
            <a:solidFill>
              <a:schemeClr val="lt1"/>
            </a:solidFill>
            <a:prstDash val="solid"/>
            <a:round/>
            <a:headEnd len="sm" w="sm" type="none"/>
            <a:tailEnd len="med" w="med" type="stealth"/>
          </a:ln>
        </p:spPr>
      </p:cxnSp>
      <p:cxnSp>
        <p:nvCxnSpPr>
          <p:cNvPr id="378" name="Google Shape;378;p41"/>
          <p:cNvCxnSpPr>
            <a:endCxn id="365" idx="0"/>
          </p:cNvCxnSpPr>
          <p:nvPr/>
        </p:nvCxnSpPr>
        <p:spPr>
          <a:xfrm flipH="1">
            <a:off x="2097231" y="3539740"/>
            <a:ext cx="1264500" cy="360900"/>
          </a:xfrm>
          <a:prstGeom prst="bentConnector2">
            <a:avLst/>
          </a:prstGeom>
          <a:noFill/>
          <a:ln cap="flat" cmpd="sng" w="12700">
            <a:solidFill>
              <a:schemeClr val="lt1"/>
            </a:solidFill>
            <a:prstDash val="solid"/>
            <a:round/>
            <a:headEnd len="sm" w="sm" type="none"/>
            <a:tailEnd len="med" w="med" type="stealth"/>
          </a:ln>
        </p:spPr>
      </p:cxnSp>
      <p:cxnSp>
        <p:nvCxnSpPr>
          <p:cNvPr id="379" name="Google Shape;379;p41"/>
          <p:cNvCxnSpPr/>
          <p:nvPr/>
        </p:nvCxnSpPr>
        <p:spPr>
          <a:xfrm flipH="1">
            <a:off x="5953454" y="4899007"/>
            <a:ext cx="1002000" cy="511200"/>
          </a:xfrm>
          <a:prstGeom prst="bentConnector2">
            <a:avLst/>
          </a:prstGeom>
          <a:noFill/>
          <a:ln cap="flat" cmpd="sng" w="12700">
            <a:solidFill>
              <a:schemeClr val="lt1"/>
            </a:solidFill>
            <a:prstDash val="solid"/>
            <a:round/>
            <a:headEnd len="sm" w="sm" type="none"/>
            <a:tailEnd len="med" w="med" type="stealth"/>
          </a:ln>
        </p:spPr>
      </p:cxnSp>
      <p:cxnSp>
        <p:nvCxnSpPr>
          <p:cNvPr id="380" name="Google Shape;380;p41"/>
          <p:cNvCxnSpPr>
            <a:stCxn id="366" idx="2"/>
            <a:endCxn id="362" idx="1"/>
          </p:cNvCxnSpPr>
          <p:nvPr/>
        </p:nvCxnSpPr>
        <p:spPr>
          <a:xfrm flipH="1" rot="-5400000">
            <a:off x="2474781" y="4689882"/>
            <a:ext cx="348000" cy="1103100"/>
          </a:xfrm>
          <a:prstGeom prst="bentConnector2">
            <a:avLst/>
          </a:prstGeom>
          <a:noFill/>
          <a:ln cap="flat" cmpd="sng" w="12700">
            <a:solidFill>
              <a:schemeClr val="lt1"/>
            </a:solidFill>
            <a:prstDash val="solid"/>
            <a:round/>
            <a:headEnd len="sm" w="sm" type="none"/>
            <a:tailEnd len="med" w="med" type="stealth"/>
          </a:ln>
        </p:spPr>
      </p:cxnSp>
      <p:cxnSp>
        <p:nvCxnSpPr>
          <p:cNvPr id="381" name="Google Shape;381;p41"/>
          <p:cNvCxnSpPr>
            <a:endCxn id="364" idx="0"/>
          </p:cNvCxnSpPr>
          <p:nvPr/>
        </p:nvCxnSpPr>
        <p:spPr>
          <a:xfrm flipH="1">
            <a:off x="1905158" y="5618236"/>
            <a:ext cx="1295100" cy="258600"/>
          </a:xfrm>
          <a:prstGeom prst="bentConnector2">
            <a:avLst/>
          </a:prstGeom>
          <a:noFill/>
          <a:ln cap="flat" cmpd="sng" w="12700">
            <a:solidFill>
              <a:schemeClr val="lt1"/>
            </a:solidFill>
            <a:prstDash val="solid"/>
            <a:round/>
            <a:headEnd len="sm" w="sm" type="none"/>
            <a:tailEnd len="med" w="med" type="stealth"/>
          </a:ln>
        </p:spPr>
      </p:cxnSp>
      <p:cxnSp>
        <p:nvCxnSpPr>
          <p:cNvPr id="382" name="Google Shape;382;p41"/>
          <p:cNvCxnSpPr>
            <a:endCxn id="363" idx="0"/>
          </p:cNvCxnSpPr>
          <p:nvPr/>
        </p:nvCxnSpPr>
        <p:spPr>
          <a:xfrm>
            <a:off x="5920545" y="5633836"/>
            <a:ext cx="976500" cy="243000"/>
          </a:xfrm>
          <a:prstGeom prst="bentConnector2">
            <a:avLst/>
          </a:prstGeom>
          <a:noFill/>
          <a:ln cap="flat" cmpd="sng" w="12700">
            <a:solidFill>
              <a:schemeClr val="lt1"/>
            </a:solidFill>
            <a:prstDash val="solid"/>
            <a:round/>
            <a:headEnd len="sm" w="sm" type="none"/>
            <a:tailEnd len="med" w="med" type="stealth"/>
          </a:ln>
        </p:spPr>
      </p:cxnSp>
      <p:cxnSp>
        <p:nvCxnSpPr>
          <p:cNvPr id="383" name="Google Shape;383;p41"/>
          <p:cNvCxnSpPr>
            <a:stCxn id="365" idx="2"/>
            <a:endCxn id="366" idx="0"/>
          </p:cNvCxnSpPr>
          <p:nvPr/>
        </p:nvCxnSpPr>
        <p:spPr>
          <a:xfrm>
            <a:off x="2097231" y="4162250"/>
            <a:ext cx="0" cy="305100"/>
          </a:xfrm>
          <a:prstGeom prst="straightConnector1">
            <a:avLst/>
          </a:prstGeom>
          <a:noFill/>
          <a:ln cap="flat" cmpd="sng" w="12700">
            <a:solidFill>
              <a:schemeClr val="lt1"/>
            </a:solidFill>
            <a:prstDash val="solid"/>
            <a:round/>
            <a:headEnd len="sm" w="sm" type="none"/>
            <a:tailEnd len="med" w="med" type="stealth"/>
          </a:ln>
        </p:spPr>
      </p:cxnSp>
      <p:cxnSp>
        <p:nvCxnSpPr>
          <p:cNvPr id="384" name="Google Shape;384;p41"/>
          <p:cNvCxnSpPr>
            <a:stCxn id="367" idx="2"/>
            <a:endCxn id="368" idx="0"/>
          </p:cNvCxnSpPr>
          <p:nvPr/>
        </p:nvCxnSpPr>
        <p:spPr>
          <a:xfrm flipH="1">
            <a:off x="7075120" y="4162250"/>
            <a:ext cx="6600" cy="311100"/>
          </a:xfrm>
          <a:prstGeom prst="straightConnector1">
            <a:avLst/>
          </a:prstGeom>
          <a:noFill/>
          <a:ln cap="flat" cmpd="sng" w="12700">
            <a:solidFill>
              <a:schemeClr val="lt1"/>
            </a:solidFill>
            <a:prstDash val="solid"/>
            <a:round/>
            <a:headEnd len="sm" w="sm" type="none"/>
            <a:tailEnd len="med" w="med" type="stealth"/>
          </a:ln>
        </p:spPr>
      </p:cxnSp>
      <p:sp>
        <p:nvSpPr>
          <p:cNvPr id="385" name="Google Shape;385;p41"/>
          <p:cNvSpPr txBox="1"/>
          <p:nvPr/>
        </p:nvSpPr>
        <p:spPr>
          <a:xfrm>
            <a:off x="304800" y="304800"/>
            <a:ext cx="8534400" cy="65462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2"/>
              </a:buClr>
              <a:buSzPts val="3600"/>
              <a:buFont typeface="Century Gothic"/>
              <a:buNone/>
            </a:pPr>
            <a:r>
              <a:rPr b="0" lang="en-US" sz="3600">
                <a:solidFill>
                  <a:schemeClr val="lt2"/>
                </a:solidFill>
                <a:latin typeface="Century Gothic"/>
                <a:ea typeface="Century Gothic"/>
                <a:cs typeface="Century Gothic"/>
                <a:sym typeface="Century Gothic"/>
              </a:rPr>
              <a:t>General Habitat Permitting Process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2"/>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Step 1 - Consultation</a:t>
            </a:r>
            <a:endParaRPr/>
          </a:p>
        </p:txBody>
      </p:sp>
      <p:sp>
        <p:nvSpPr>
          <p:cNvPr id="391" name="Google Shape;391;p42"/>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Contact your local office (phone, email or in person)</a:t>
            </a:r>
            <a:endParaRPr/>
          </a:p>
          <a:p>
            <a:pPr indent="-384047" lvl="0" marL="448056" rtl="0" algn="l">
              <a:spcBef>
                <a:spcPts val="600"/>
              </a:spcBef>
              <a:spcAft>
                <a:spcPts val="0"/>
              </a:spcAft>
              <a:buSzPts val="2400"/>
              <a:buChar char="⦿"/>
            </a:pPr>
            <a:r>
              <a:rPr lang="en-US"/>
              <a:t>Describe the project </a:t>
            </a:r>
            <a:endParaRPr/>
          </a:p>
          <a:p>
            <a:pPr indent="-285750" lvl="1" marL="822960" rtl="0" algn="l">
              <a:spcBef>
                <a:spcPts val="520"/>
              </a:spcBef>
              <a:spcAft>
                <a:spcPts val="0"/>
              </a:spcAft>
              <a:buSzPts val="2470"/>
              <a:buChar char="›"/>
            </a:pPr>
            <a:r>
              <a:rPr lang="en-US"/>
              <a:t>Location</a:t>
            </a:r>
            <a:endParaRPr/>
          </a:p>
          <a:p>
            <a:pPr indent="-285750" lvl="1" marL="822960" rtl="0" algn="l">
              <a:spcBef>
                <a:spcPts val="520"/>
              </a:spcBef>
              <a:spcAft>
                <a:spcPts val="0"/>
              </a:spcAft>
              <a:buSzPts val="2470"/>
              <a:buChar char="›"/>
            </a:pPr>
            <a:r>
              <a:rPr lang="en-US"/>
              <a:t>Project Description</a:t>
            </a:r>
            <a:endParaRPr/>
          </a:p>
          <a:p>
            <a:pPr indent="-285750" lvl="1" marL="822960" rtl="0" algn="l">
              <a:spcBef>
                <a:spcPts val="520"/>
              </a:spcBef>
              <a:spcAft>
                <a:spcPts val="0"/>
              </a:spcAft>
              <a:buSzPts val="2470"/>
              <a:buChar char="›"/>
            </a:pPr>
            <a:r>
              <a:rPr lang="en-US"/>
              <a:t>Timing (start time &amp; duration)</a:t>
            </a:r>
            <a:endParaRPr/>
          </a:p>
          <a:p>
            <a:pPr indent="-384047" lvl="1" marL="448056" rtl="0" algn="l">
              <a:spcBef>
                <a:spcPts val="600"/>
              </a:spcBef>
              <a:spcAft>
                <a:spcPts val="0"/>
              </a:spcAft>
              <a:buSzPts val="2400"/>
              <a:buFont typeface="Noto Sans Symbols"/>
              <a:buChar char="⦿"/>
            </a:pPr>
            <a:r>
              <a:rPr lang="en-US" sz="3000"/>
              <a:t>Habitat Staff will evaluate what kind of permit is required (if any)</a:t>
            </a:r>
            <a:endParaRPr/>
          </a:p>
          <a:p>
            <a:pPr indent="-285750" lvl="1" marL="822960" rtl="0" algn="l">
              <a:spcBef>
                <a:spcPts val="520"/>
              </a:spcBef>
              <a:spcAft>
                <a:spcPts val="0"/>
              </a:spcAft>
              <a:buSzPts val="2470"/>
              <a:buChar char="›"/>
            </a:pPr>
            <a:r>
              <a:rPr lang="en-US"/>
              <a:t>.871 or .841</a:t>
            </a:r>
            <a:endParaRPr/>
          </a:p>
          <a:p>
            <a:pPr indent="-128905" lvl="1" marL="822960" rtl="0" algn="l">
              <a:spcBef>
                <a:spcPts val="520"/>
              </a:spcBef>
              <a:spcAft>
                <a:spcPts val="0"/>
              </a:spcAft>
              <a:buSzPts val="247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43"/>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Step 2 - Application</a:t>
            </a:r>
            <a:endParaRPr/>
          </a:p>
        </p:txBody>
      </p:sp>
      <p:sp>
        <p:nvSpPr>
          <p:cNvPr id="397" name="Google Shape;397;p43"/>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lnSpc>
                <a:spcPct val="90000"/>
              </a:lnSpc>
              <a:spcBef>
                <a:spcPts val="0"/>
              </a:spcBef>
              <a:spcAft>
                <a:spcPts val="0"/>
              </a:spcAft>
              <a:buSzPts val="2400"/>
              <a:buChar char="⦿"/>
            </a:pPr>
            <a:r>
              <a:rPr lang="en-US"/>
              <a:t>If a Fish Habitat or Special Area Permit is required</a:t>
            </a:r>
            <a:endParaRPr/>
          </a:p>
          <a:p>
            <a:pPr indent="-285750" lvl="1" marL="822960" rtl="0" algn="l">
              <a:lnSpc>
                <a:spcPct val="90000"/>
              </a:lnSpc>
              <a:spcBef>
                <a:spcPts val="520"/>
              </a:spcBef>
              <a:spcAft>
                <a:spcPts val="0"/>
              </a:spcAft>
              <a:buSzPts val="2470"/>
              <a:buChar char="›"/>
            </a:pPr>
            <a:r>
              <a:rPr lang="en-US" sz="2600"/>
              <a:t>Fill out a FHP Application, or</a:t>
            </a:r>
            <a:endParaRPr/>
          </a:p>
          <a:p>
            <a:pPr indent="-285750" lvl="1" marL="822960" rtl="0" algn="l">
              <a:lnSpc>
                <a:spcPct val="90000"/>
              </a:lnSpc>
              <a:spcBef>
                <a:spcPts val="520"/>
              </a:spcBef>
              <a:spcAft>
                <a:spcPts val="0"/>
              </a:spcAft>
              <a:buSzPts val="2470"/>
              <a:buChar char="›"/>
            </a:pPr>
            <a:r>
              <a:rPr lang="en-US"/>
              <a:t>Provide project information in an email, </a:t>
            </a:r>
            <a:endParaRPr/>
          </a:p>
          <a:p>
            <a:pPr indent="-285750" lvl="1" marL="822960" rtl="0" algn="l">
              <a:lnSpc>
                <a:spcPct val="90000"/>
              </a:lnSpc>
              <a:spcBef>
                <a:spcPts val="520"/>
              </a:spcBef>
              <a:spcAft>
                <a:spcPts val="0"/>
              </a:spcAft>
              <a:buSzPts val="2470"/>
              <a:buChar char="›"/>
            </a:pPr>
            <a:r>
              <a:rPr lang="en-US"/>
              <a:t>or verbally (written is preferred!)</a:t>
            </a:r>
            <a:endParaRPr sz="2600"/>
          </a:p>
          <a:p>
            <a:pPr indent="-384047" lvl="1" marL="448056" rtl="0" algn="l">
              <a:lnSpc>
                <a:spcPct val="90000"/>
              </a:lnSpc>
              <a:spcBef>
                <a:spcPts val="600"/>
              </a:spcBef>
              <a:spcAft>
                <a:spcPts val="0"/>
              </a:spcAft>
              <a:buSzPts val="2400"/>
              <a:buFont typeface="Noto Sans Symbols"/>
              <a:buChar char="⦿"/>
            </a:pPr>
            <a:r>
              <a:rPr lang="en-US" sz="3000"/>
              <a:t>Provide enough information so the biologists can properly assess the project &amp; its potential impacts</a:t>
            </a:r>
            <a:endParaRPr/>
          </a:p>
          <a:p>
            <a:pPr indent="-384047" lvl="2" marL="731520" rtl="0" algn="l">
              <a:lnSpc>
                <a:spcPct val="90000"/>
              </a:lnSpc>
              <a:spcBef>
                <a:spcPts val="560"/>
              </a:spcBef>
              <a:spcAft>
                <a:spcPts val="0"/>
              </a:spcAft>
              <a:buSzPts val="2240"/>
              <a:buFont typeface="Noto Sans Symbols"/>
              <a:buChar char="⦿"/>
            </a:pPr>
            <a:r>
              <a:rPr lang="en-US" sz="2800"/>
              <a:t>Photos are always appreciated for remote projects</a:t>
            </a:r>
            <a:endParaRPr/>
          </a:p>
          <a:p>
            <a:pPr indent="-128905" lvl="1" marL="822960" rtl="0" algn="l">
              <a:lnSpc>
                <a:spcPct val="90000"/>
              </a:lnSpc>
              <a:spcBef>
                <a:spcPts val="520"/>
              </a:spcBef>
              <a:spcAft>
                <a:spcPts val="0"/>
              </a:spcAft>
              <a:buSzPts val="247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7"/>
          <p:cNvSpPr/>
          <p:nvPr/>
        </p:nvSpPr>
        <p:spPr>
          <a:xfrm>
            <a:off x="762000" y="612845"/>
            <a:ext cx="7467600" cy="286232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600"/>
              <a:buFont typeface="Book Antiqua"/>
              <a:buNone/>
            </a:pPr>
            <a:r>
              <a:rPr b="0" i="0" lang="en-US" sz="3600" u="none" cap="none" strike="noStrike">
                <a:solidFill>
                  <a:schemeClr val="lt1"/>
                </a:solidFill>
                <a:latin typeface="Book Antiqua"/>
                <a:ea typeface="Book Antiqua"/>
                <a:cs typeface="Book Antiqua"/>
                <a:sym typeface="Book Antiqua"/>
              </a:rPr>
              <a:t>Habitat’s Mission: Properly protect Alaska’s valuable fish and wildlife resources and their habitats as Alaska’s population and economy continue to expand.</a:t>
            </a:r>
            <a:endParaRPr/>
          </a:p>
        </p:txBody>
      </p:sp>
      <p:pic>
        <p:nvPicPr>
          <p:cNvPr descr="a1" id="128" name="Google Shape;128;p17"/>
          <p:cNvPicPr preferRelativeResize="0"/>
          <p:nvPr/>
        </p:nvPicPr>
        <p:blipFill rotWithShape="1">
          <a:blip r:embed="rId3">
            <a:alphaModFix/>
          </a:blip>
          <a:srcRect b="0" l="0" r="0" t="0"/>
          <a:stretch/>
        </p:blipFill>
        <p:spPr>
          <a:xfrm>
            <a:off x="4191000" y="3465642"/>
            <a:ext cx="4289724" cy="3124200"/>
          </a:xfrm>
          <a:prstGeom prst="rect">
            <a:avLst/>
          </a:prstGeom>
          <a:noFill/>
          <a:ln>
            <a:noFill/>
          </a:ln>
        </p:spPr>
      </p:pic>
      <p:pic>
        <p:nvPicPr>
          <p:cNvPr descr="ADFG_insignia-lg" id="129" name="Google Shape;129;p17"/>
          <p:cNvPicPr preferRelativeResize="0"/>
          <p:nvPr/>
        </p:nvPicPr>
        <p:blipFill rotWithShape="1">
          <a:blip r:embed="rId4">
            <a:alphaModFix/>
          </a:blip>
          <a:srcRect b="0" l="0" r="0" t="0"/>
          <a:stretch/>
        </p:blipFill>
        <p:spPr>
          <a:xfrm>
            <a:off x="838200" y="3741985"/>
            <a:ext cx="2503170" cy="250317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44"/>
          <p:cNvSpPr txBox="1"/>
          <p:nvPr>
            <p:ph type="title"/>
          </p:nvPr>
        </p:nvSpPr>
        <p:spPr>
          <a:xfrm>
            <a:off x="457200" y="-76200"/>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Fish Habitat Application</a:t>
            </a:r>
            <a:endParaRPr/>
          </a:p>
        </p:txBody>
      </p:sp>
      <p:pic>
        <p:nvPicPr>
          <p:cNvPr descr="C:\Users\albrase\Desktop\Capture1.JPG" id="404" name="Google Shape;404;p44"/>
          <p:cNvPicPr preferRelativeResize="0"/>
          <p:nvPr/>
        </p:nvPicPr>
        <p:blipFill rotWithShape="1">
          <a:blip r:embed="rId3">
            <a:alphaModFix/>
          </a:blip>
          <a:srcRect b="0" l="0" r="0" t="0"/>
          <a:stretch/>
        </p:blipFill>
        <p:spPr>
          <a:xfrm>
            <a:off x="122679" y="1247775"/>
            <a:ext cx="3611121" cy="4467225"/>
          </a:xfrm>
          <a:prstGeom prst="rect">
            <a:avLst/>
          </a:prstGeom>
          <a:noFill/>
          <a:ln>
            <a:noFill/>
          </a:ln>
        </p:spPr>
      </p:pic>
      <p:pic>
        <p:nvPicPr>
          <p:cNvPr id="405" name="Google Shape;405;p44"/>
          <p:cNvPicPr preferRelativeResize="0"/>
          <p:nvPr>
            <p:ph idx="1" type="body"/>
          </p:nvPr>
        </p:nvPicPr>
        <p:blipFill rotWithShape="1">
          <a:blip r:embed="rId4">
            <a:alphaModFix/>
          </a:blip>
          <a:srcRect b="0" l="0" r="0" t="0"/>
          <a:stretch/>
        </p:blipFill>
        <p:spPr>
          <a:xfrm>
            <a:off x="2667000" y="2057400"/>
            <a:ext cx="3640753" cy="4572000"/>
          </a:xfrm>
          <a:prstGeom prst="rect">
            <a:avLst/>
          </a:prstGeom>
          <a:noFill/>
          <a:ln>
            <a:noFill/>
          </a:ln>
        </p:spPr>
      </p:pic>
      <p:pic>
        <p:nvPicPr>
          <p:cNvPr descr="C:\Users\albrase\Desktop\Capture3.JPG" id="406" name="Google Shape;406;p44"/>
          <p:cNvPicPr preferRelativeResize="0"/>
          <p:nvPr/>
        </p:nvPicPr>
        <p:blipFill rotWithShape="1">
          <a:blip r:embed="rId5">
            <a:alphaModFix/>
          </a:blip>
          <a:srcRect b="0" l="0" r="0" t="0"/>
          <a:stretch/>
        </p:blipFill>
        <p:spPr>
          <a:xfrm>
            <a:off x="5486400" y="2743200"/>
            <a:ext cx="3525529" cy="400843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pic>
        <p:nvPicPr>
          <p:cNvPr descr="C:\Users\albrase\Desktop\3.jpg" id="412" name="Google Shape;412;p45"/>
          <p:cNvPicPr preferRelativeResize="0"/>
          <p:nvPr/>
        </p:nvPicPr>
        <p:blipFill rotWithShape="1">
          <a:blip r:embed="rId3">
            <a:alphaModFix/>
          </a:blip>
          <a:srcRect b="33009" l="0" r="0" t="1"/>
          <a:stretch/>
        </p:blipFill>
        <p:spPr>
          <a:xfrm>
            <a:off x="3429000" y="152400"/>
            <a:ext cx="5457622" cy="5638800"/>
          </a:xfrm>
          <a:prstGeom prst="rect">
            <a:avLst/>
          </a:prstGeom>
          <a:noFill/>
          <a:ln>
            <a:noFill/>
          </a:ln>
        </p:spPr>
      </p:pic>
      <p:pic>
        <p:nvPicPr>
          <p:cNvPr descr="C:\Users\albrase\Desktop\32.JPG" id="413" name="Google Shape;413;p45"/>
          <p:cNvPicPr preferRelativeResize="0"/>
          <p:nvPr/>
        </p:nvPicPr>
        <p:blipFill rotWithShape="1">
          <a:blip r:embed="rId4">
            <a:alphaModFix/>
          </a:blip>
          <a:srcRect b="0" l="20657" r="18470" t="0"/>
          <a:stretch/>
        </p:blipFill>
        <p:spPr>
          <a:xfrm>
            <a:off x="304800" y="3676650"/>
            <a:ext cx="4038600" cy="2917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pic>
        <p:nvPicPr>
          <p:cNvPr descr="C:\Users\albrase\Desktop\1.jpg" id="419" name="Google Shape;419;p46"/>
          <p:cNvPicPr preferRelativeResize="0"/>
          <p:nvPr/>
        </p:nvPicPr>
        <p:blipFill rotWithShape="1">
          <a:blip r:embed="rId3">
            <a:alphaModFix/>
          </a:blip>
          <a:srcRect b="0" l="0" r="0" t="0"/>
          <a:stretch/>
        </p:blipFill>
        <p:spPr>
          <a:xfrm>
            <a:off x="152400" y="152400"/>
            <a:ext cx="8529541" cy="3909094"/>
          </a:xfrm>
          <a:prstGeom prst="rect">
            <a:avLst/>
          </a:prstGeom>
          <a:noFill/>
          <a:ln>
            <a:noFill/>
          </a:ln>
        </p:spPr>
      </p:pic>
      <p:pic>
        <p:nvPicPr>
          <p:cNvPr descr="C:\Users\albrase\Desktop\2.jpg" id="420" name="Google Shape;420;p46"/>
          <p:cNvPicPr preferRelativeResize="0"/>
          <p:nvPr/>
        </p:nvPicPr>
        <p:blipFill rotWithShape="1">
          <a:blip r:embed="rId4">
            <a:alphaModFix/>
          </a:blip>
          <a:srcRect b="0" l="0" r="0" t="0"/>
          <a:stretch/>
        </p:blipFill>
        <p:spPr>
          <a:xfrm>
            <a:off x="3733800" y="1945689"/>
            <a:ext cx="5117333" cy="4876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47"/>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Step 3 – Draft Permit</a:t>
            </a:r>
            <a:endParaRPr/>
          </a:p>
        </p:txBody>
      </p:sp>
      <p:sp>
        <p:nvSpPr>
          <p:cNvPr id="426" name="Google Shape;426;p47"/>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Habitat Biologist (HB) drafts the permit</a:t>
            </a:r>
            <a:endParaRPr/>
          </a:p>
          <a:p>
            <a:pPr indent="-384047" lvl="0" marL="448056" rtl="0" algn="l">
              <a:spcBef>
                <a:spcPts val="560"/>
              </a:spcBef>
              <a:spcAft>
                <a:spcPts val="0"/>
              </a:spcAft>
              <a:buSzPts val="2240"/>
              <a:buChar char="⦿"/>
            </a:pPr>
            <a:r>
              <a:rPr lang="en-US" sz="2800"/>
              <a:t>If nothing is known about the waterbody, HB may conduct site visit to assess fish presence/ other issues (perched culverts, previous damage, mitigation potential, etc..)</a:t>
            </a:r>
            <a:endParaRPr/>
          </a:p>
          <a:p>
            <a:pPr indent="-384047" lvl="0" marL="448056" rtl="0" algn="l">
              <a:spcBef>
                <a:spcPts val="560"/>
              </a:spcBef>
              <a:spcAft>
                <a:spcPts val="0"/>
              </a:spcAft>
              <a:buSzPts val="2240"/>
              <a:buChar char="⦿"/>
            </a:pPr>
            <a:r>
              <a:rPr lang="en-US" sz="2800"/>
              <a:t>If HB has questions and/or concerns about application they will contact applicant to clarify questions and/ or address concerns</a:t>
            </a:r>
            <a:endParaRPr/>
          </a:p>
          <a:p>
            <a:pPr indent="-128905" lvl="1" marL="822960" rtl="0" algn="l">
              <a:spcBef>
                <a:spcPts val="520"/>
              </a:spcBef>
              <a:spcAft>
                <a:spcPts val="0"/>
              </a:spcAft>
              <a:buSzPts val="247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48"/>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Step 3 – Draft Permit (cont.)</a:t>
            </a:r>
            <a:endParaRPr/>
          </a:p>
        </p:txBody>
      </p:sp>
      <p:sp>
        <p:nvSpPr>
          <p:cNvPr id="432" name="Google Shape;432;p48"/>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If there are problems that cannot be resolved, the applicant may amend or withdraw their application; or ADF&amp;G may deny it</a:t>
            </a:r>
            <a:endParaRPr/>
          </a:p>
          <a:p>
            <a:pPr indent="-384047" lvl="0" marL="448056" rtl="0" algn="l">
              <a:spcBef>
                <a:spcPts val="560"/>
              </a:spcBef>
              <a:spcAft>
                <a:spcPts val="0"/>
              </a:spcAft>
              <a:buSzPts val="2240"/>
              <a:buChar char="⦿"/>
            </a:pPr>
            <a:r>
              <a:rPr lang="en-US" sz="2800"/>
              <a:t>If there are no problems, or the applicant is open to changes to their scope of work to ensure FISH PASSAGE and/ or MINIMAL IMPACTS to the stream, the permit will be issued</a:t>
            </a:r>
            <a:endParaRPr/>
          </a:p>
          <a:p>
            <a:pPr indent="-128905" lvl="1" marL="822960" rtl="0" algn="l">
              <a:spcBef>
                <a:spcPts val="520"/>
              </a:spcBef>
              <a:spcAft>
                <a:spcPts val="0"/>
              </a:spcAft>
              <a:buSzPts val="247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49"/>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Step 4 – Permit Issued</a:t>
            </a:r>
            <a:endParaRPr/>
          </a:p>
        </p:txBody>
      </p:sp>
      <p:sp>
        <p:nvSpPr>
          <p:cNvPr id="438" name="Google Shape;438;p49"/>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Permit is issued, distributed via email (occasionally snail mail)</a:t>
            </a:r>
            <a:endParaRPr/>
          </a:p>
          <a:p>
            <a:pPr indent="-285750" lvl="1" marL="822960" rtl="0" algn="l">
              <a:spcBef>
                <a:spcPts val="520"/>
              </a:spcBef>
              <a:spcAft>
                <a:spcPts val="0"/>
              </a:spcAft>
              <a:buSzPts val="2470"/>
              <a:buChar char="›"/>
            </a:pPr>
            <a:r>
              <a:rPr lang="en-US"/>
              <a:t>Often issued w/ Stipulations: timing windows to avoid spawning/migration, revegetation/ stabilization requirements, breaching ice bridges, screening water intakes, notifying local staff prior to work start</a:t>
            </a:r>
            <a:endParaRPr/>
          </a:p>
          <a:p>
            <a:pPr indent="-384047" lvl="0" marL="448056" rtl="0" algn="l">
              <a:spcBef>
                <a:spcPts val="560"/>
              </a:spcBef>
              <a:spcAft>
                <a:spcPts val="0"/>
              </a:spcAft>
              <a:buSzPts val="2240"/>
              <a:buChar char="⦿"/>
            </a:pPr>
            <a:r>
              <a:rPr lang="en-US" sz="2800"/>
              <a:t>Check it over, ensure there are no errors &amp; then print a copy (or 2, or 3) to keep on site</a:t>
            </a:r>
            <a:endParaRPr/>
          </a:p>
          <a:p>
            <a:pPr indent="-128905" lvl="1" marL="822960" rtl="0" algn="l">
              <a:spcBef>
                <a:spcPts val="520"/>
              </a:spcBef>
              <a:spcAft>
                <a:spcPts val="0"/>
              </a:spcAft>
              <a:buSzPts val="247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pic>
        <p:nvPicPr>
          <p:cNvPr id="444" name="Google Shape;444;p50"/>
          <p:cNvPicPr preferRelativeResize="0"/>
          <p:nvPr/>
        </p:nvPicPr>
        <p:blipFill rotWithShape="1">
          <a:blip r:embed="rId3">
            <a:alphaModFix/>
          </a:blip>
          <a:srcRect b="0" l="0" r="0" t="0"/>
          <a:stretch/>
        </p:blipFill>
        <p:spPr>
          <a:xfrm>
            <a:off x="228600" y="152400"/>
            <a:ext cx="4664075" cy="6035675"/>
          </a:xfrm>
          <a:prstGeom prst="rect">
            <a:avLst/>
          </a:prstGeom>
          <a:noFill/>
          <a:ln>
            <a:noFill/>
          </a:ln>
        </p:spPr>
      </p:pic>
      <p:pic>
        <p:nvPicPr>
          <p:cNvPr id="445" name="Google Shape;445;p50"/>
          <p:cNvPicPr preferRelativeResize="0"/>
          <p:nvPr/>
        </p:nvPicPr>
        <p:blipFill rotWithShape="1">
          <a:blip r:embed="rId4">
            <a:alphaModFix/>
          </a:blip>
          <a:srcRect b="0" l="0" r="0" t="0"/>
          <a:stretch/>
        </p:blipFill>
        <p:spPr>
          <a:xfrm>
            <a:off x="2667000" y="2514600"/>
            <a:ext cx="3276600" cy="4240175"/>
          </a:xfrm>
          <a:prstGeom prst="rect">
            <a:avLst/>
          </a:prstGeom>
          <a:noFill/>
          <a:ln>
            <a:noFill/>
          </a:ln>
        </p:spPr>
      </p:pic>
      <p:pic>
        <p:nvPicPr>
          <p:cNvPr id="446" name="Google Shape;446;p50"/>
          <p:cNvPicPr preferRelativeResize="0"/>
          <p:nvPr/>
        </p:nvPicPr>
        <p:blipFill rotWithShape="1">
          <a:blip r:embed="rId5">
            <a:alphaModFix/>
          </a:blip>
          <a:srcRect b="0" l="0" r="0" t="0"/>
          <a:stretch/>
        </p:blipFill>
        <p:spPr>
          <a:xfrm>
            <a:off x="4876800" y="685800"/>
            <a:ext cx="3945204" cy="5105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51"/>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Step 5 – Follow Up, Site Visits</a:t>
            </a:r>
            <a:endParaRPr/>
          </a:p>
        </p:txBody>
      </p:sp>
      <p:sp>
        <p:nvSpPr>
          <p:cNvPr id="452" name="Google Shape;452;p51"/>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ADF&amp;G may visit the work site to ensure permit conditions are being followed</a:t>
            </a:r>
            <a:endParaRPr/>
          </a:p>
          <a:p>
            <a:pPr indent="-285750" lvl="1" marL="822960" rtl="0" algn="l">
              <a:spcBef>
                <a:spcPts val="480"/>
              </a:spcBef>
              <a:spcAft>
                <a:spcPts val="0"/>
              </a:spcAft>
              <a:buSzPts val="2280"/>
              <a:buChar char="›"/>
            </a:pPr>
            <a:r>
              <a:rPr lang="en-US" sz="2400"/>
              <a:t>Photos (ground &amp; air (drones)).</a:t>
            </a:r>
            <a:endParaRPr/>
          </a:p>
          <a:p>
            <a:pPr indent="-285750" lvl="1" marL="822960" rtl="0" algn="l">
              <a:spcBef>
                <a:spcPts val="480"/>
              </a:spcBef>
              <a:spcAft>
                <a:spcPts val="0"/>
              </a:spcAft>
              <a:buSzPts val="2280"/>
              <a:buChar char="›"/>
            </a:pPr>
            <a:r>
              <a:rPr lang="en-US" sz="2400"/>
              <a:t>Fish sampling.</a:t>
            </a:r>
            <a:endParaRPr/>
          </a:p>
          <a:p>
            <a:pPr indent="-285750" lvl="1" marL="822960" rtl="0" algn="l">
              <a:spcBef>
                <a:spcPts val="480"/>
              </a:spcBef>
              <a:spcAft>
                <a:spcPts val="0"/>
              </a:spcAft>
              <a:buSzPts val="2280"/>
              <a:buChar char="›"/>
            </a:pPr>
            <a:r>
              <a:rPr lang="en-US" sz="2400"/>
              <a:t>Inspect gear (screening on water intakes)</a:t>
            </a:r>
            <a:endParaRPr/>
          </a:p>
          <a:p>
            <a:pPr indent="-285750" lvl="1" marL="822960" rtl="0" algn="l">
              <a:spcBef>
                <a:spcPts val="480"/>
              </a:spcBef>
              <a:spcAft>
                <a:spcPts val="0"/>
              </a:spcAft>
              <a:buSzPts val="2280"/>
              <a:buChar char="›"/>
            </a:pPr>
            <a:r>
              <a:rPr lang="en-US" sz="2400"/>
              <a:t>Possible long tern biomonitoring for large projects.</a:t>
            </a:r>
            <a:endParaRPr/>
          </a:p>
          <a:p>
            <a:pPr indent="-128905" lvl="1" marL="822960" rtl="0" algn="l">
              <a:spcBef>
                <a:spcPts val="520"/>
              </a:spcBef>
              <a:spcAft>
                <a:spcPts val="0"/>
              </a:spcAft>
              <a:buSzPts val="247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52"/>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Exceptions</a:t>
            </a:r>
            <a:endParaRPr/>
          </a:p>
        </p:txBody>
      </p:sp>
      <p:sp>
        <p:nvSpPr>
          <p:cNvPr id="458" name="Google Shape;458;p52"/>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b="1" lang="en-US">
                <a:solidFill>
                  <a:srgbClr val="FFFF00"/>
                </a:solidFill>
              </a:rPr>
              <a:t>Emergency Authorizations!</a:t>
            </a:r>
            <a:endParaRPr/>
          </a:p>
          <a:p>
            <a:pPr indent="-285750" lvl="1" marL="822960" rtl="0" algn="l">
              <a:spcBef>
                <a:spcPts val="520"/>
              </a:spcBef>
              <a:spcAft>
                <a:spcPts val="0"/>
              </a:spcAft>
              <a:buSzPts val="2470"/>
              <a:buChar char="›"/>
            </a:pPr>
            <a:r>
              <a:rPr lang="en-US"/>
              <a:t>Road/ Bridge damage</a:t>
            </a:r>
            <a:endParaRPr/>
          </a:p>
          <a:p>
            <a:pPr indent="-285750" lvl="1" marL="822960" rtl="0" algn="l">
              <a:spcBef>
                <a:spcPts val="520"/>
              </a:spcBef>
              <a:spcAft>
                <a:spcPts val="0"/>
              </a:spcAft>
              <a:buSzPts val="2470"/>
              <a:buChar char="›"/>
            </a:pPr>
            <a:r>
              <a:rPr lang="en-US"/>
              <a:t>Threatened infrastructure</a:t>
            </a:r>
            <a:endParaRPr/>
          </a:p>
          <a:p>
            <a:pPr indent="-384047" lvl="0" marL="448056" rtl="0" algn="l">
              <a:spcBef>
                <a:spcPts val="600"/>
              </a:spcBef>
              <a:spcAft>
                <a:spcPts val="0"/>
              </a:spcAft>
              <a:buSzPts val="2400"/>
              <a:buChar char="⦿"/>
            </a:pPr>
            <a:r>
              <a:rPr lang="en-US"/>
              <a:t>Call us immediately &amp; we will verbally authorize the work over the phone (usually followed by an email) and we will process paper wok and any necessary mitigation after-the-fact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pic>
        <p:nvPicPr>
          <p:cNvPr descr="S:\Tanana River Big Delta 2.2.16\2.5.16 Update\Gorman property Tanana River 2.5.16 004.JPG" id="463" name="Google Shape;463;p53"/>
          <p:cNvPicPr preferRelativeResize="0"/>
          <p:nvPr/>
        </p:nvPicPr>
        <p:blipFill rotWithShape="1">
          <a:blip r:embed="rId3">
            <a:alphaModFix/>
          </a:blip>
          <a:srcRect b="0" l="0" r="0" t="0"/>
          <a:stretch/>
        </p:blipFill>
        <p:spPr>
          <a:xfrm>
            <a:off x="381000" y="3635829"/>
            <a:ext cx="3962400" cy="2971800"/>
          </a:xfrm>
          <a:prstGeom prst="rect">
            <a:avLst/>
          </a:prstGeom>
          <a:noFill/>
          <a:ln>
            <a:noFill/>
          </a:ln>
        </p:spPr>
      </p:pic>
      <p:pic>
        <p:nvPicPr>
          <p:cNvPr descr="S:\Tanana River Big Delta 2.2.16\2.5.16 Update\Gorman property Tanana River 2.5.16 003.JPG" id="464" name="Google Shape;464;p53"/>
          <p:cNvPicPr preferRelativeResize="0"/>
          <p:nvPr/>
        </p:nvPicPr>
        <p:blipFill rotWithShape="1">
          <a:blip r:embed="rId4">
            <a:alphaModFix/>
          </a:blip>
          <a:srcRect b="0" l="0" r="0" t="0"/>
          <a:stretch/>
        </p:blipFill>
        <p:spPr>
          <a:xfrm>
            <a:off x="4800600" y="723900"/>
            <a:ext cx="4057650" cy="5410200"/>
          </a:xfrm>
          <a:prstGeom prst="rect">
            <a:avLst/>
          </a:prstGeom>
          <a:noFill/>
          <a:ln>
            <a:noFill/>
          </a:ln>
        </p:spPr>
      </p:pic>
      <p:pic>
        <p:nvPicPr>
          <p:cNvPr descr="S:\Tanana River Big Delta 2.2.16\2.5.16 Update\Gorman property Tanana River 2.5.16 028.JPG" id="465" name="Google Shape;465;p53"/>
          <p:cNvPicPr preferRelativeResize="0"/>
          <p:nvPr/>
        </p:nvPicPr>
        <p:blipFill rotWithShape="1">
          <a:blip r:embed="rId5">
            <a:alphaModFix/>
          </a:blip>
          <a:srcRect b="0" l="0" r="0" t="0"/>
          <a:stretch/>
        </p:blipFill>
        <p:spPr>
          <a:xfrm>
            <a:off x="381000" y="304800"/>
            <a:ext cx="3962400" cy="2971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descr="08030007" id="135" name="Google Shape;135;p18"/>
          <p:cNvPicPr preferRelativeResize="0"/>
          <p:nvPr/>
        </p:nvPicPr>
        <p:blipFill rotWithShape="1">
          <a:blip r:embed="rId3">
            <a:alphaModFix/>
          </a:blip>
          <a:srcRect b="0" l="0" r="0" t="0"/>
          <a:stretch/>
        </p:blipFill>
        <p:spPr>
          <a:xfrm>
            <a:off x="76200" y="1676400"/>
            <a:ext cx="4495800" cy="3371850"/>
          </a:xfrm>
          <a:prstGeom prst="rect">
            <a:avLst/>
          </a:prstGeom>
          <a:noFill/>
          <a:ln cap="flat" cmpd="sng" w="9525">
            <a:solidFill>
              <a:schemeClr val="lt1"/>
            </a:solidFill>
            <a:prstDash val="solid"/>
            <a:miter lim="800000"/>
            <a:headEnd len="sm" w="sm" type="none"/>
            <a:tailEnd len="sm" w="sm" type="none"/>
          </a:ln>
        </p:spPr>
      </p:pic>
      <p:sp>
        <p:nvSpPr>
          <p:cNvPr id="136" name="Google Shape;136;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780"/>
              <a:buFont typeface="Century Gothic"/>
              <a:buNone/>
            </a:pPr>
            <a:r>
              <a:rPr lang="en-US" sz="3780"/>
              <a:t>Alaska State Constitution</a:t>
            </a:r>
            <a:br>
              <a:rPr lang="en-US" sz="3780"/>
            </a:br>
            <a:r>
              <a:rPr lang="en-US" sz="3780"/>
              <a:t>Article VIII, Natural Resources </a:t>
            </a:r>
            <a:endParaRPr/>
          </a:p>
        </p:txBody>
      </p:sp>
      <p:sp>
        <p:nvSpPr>
          <p:cNvPr id="137" name="Google Shape;137;p18"/>
          <p:cNvSpPr txBox="1"/>
          <p:nvPr>
            <p:ph idx="3" type="body"/>
          </p:nvPr>
        </p:nvSpPr>
        <p:spPr>
          <a:xfrm>
            <a:off x="457200" y="5486400"/>
            <a:ext cx="8229600" cy="1243013"/>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Clr>
                <a:srgbClr val="FF0000"/>
              </a:buClr>
              <a:buSzPts val="2400"/>
              <a:buFont typeface="Noto Sans Symbols"/>
              <a:buChar char="⮚"/>
            </a:pPr>
            <a:r>
              <a:rPr b="1" lang="en-US"/>
              <a:t>Section 1 encourages land development and resource utilization.</a:t>
            </a:r>
            <a:endParaRPr/>
          </a:p>
        </p:txBody>
      </p:sp>
      <p:sp>
        <p:nvSpPr>
          <p:cNvPr id="138" name="Google Shape;138;p18"/>
          <p:cNvSpPr/>
          <p:nvPr/>
        </p:nvSpPr>
        <p:spPr>
          <a:xfrm>
            <a:off x="0" y="4724400"/>
            <a:ext cx="3048000" cy="3968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dk1"/>
                </a:solidFill>
                <a:latin typeface="Century Gothic"/>
                <a:ea typeface="Century Gothic"/>
                <a:cs typeface="Century Gothic"/>
                <a:sym typeface="Century Gothic"/>
              </a:rPr>
              <a:t>Endicott Island, Alaska</a:t>
            </a:r>
            <a:r>
              <a:rPr b="0" i="0" lang="en-US" sz="2000" u="none" cap="none" strike="noStrike">
                <a:solidFill>
                  <a:schemeClr val="lt1"/>
                </a:solidFill>
                <a:latin typeface="Century Gothic"/>
                <a:ea typeface="Century Gothic"/>
                <a:cs typeface="Century Gothic"/>
                <a:sym typeface="Century Gothic"/>
              </a:rPr>
              <a:t> </a:t>
            </a:r>
            <a:endParaRPr/>
          </a:p>
        </p:txBody>
      </p:sp>
      <p:pic>
        <p:nvPicPr>
          <p:cNvPr descr="IMG_0468" id="139" name="Google Shape;139;p18"/>
          <p:cNvPicPr preferRelativeResize="0"/>
          <p:nvPr>
            <p:ph idx="2" type="body"/>
          </p:nvPr>
        </p:nvPicPr>
        <p:blipFill rotWithShape="1">
          <a:blip r:embed="rId4">
            <a:alphaModFix/>
          </a:blip>
          <a:srcRect b="0" l="0" r="0" t="0"/>
          <a:stretch/>
        </p:blipFill>
        <p:spPr>
          <a:xfrm>
            <a:off x="4572000" y="1676400"/>
            <a:ext cx="4467225" cy="3351213"/>
          </a:xfrm>
          <a:prstGeom prst="rect">
            <a:avLst/>
          </a:prstGeom>
          <a:noFill/>
          <a:ln cap="flat" cmpd="sng" w="9525">
            <a:solidFill>
              <a:schemeClr val="lt1"/>
            </a:solidFill>
            <a:prstDash val="solid"/>
            <a:round/>
            <a:headEnd len="sm" w="sm" type="none"/>
            <a:tailEnd len="sm" w="sm" type="none"/>
          </a:ln>
        </p:spPr>
      </p:pic>
      <p:sp>
        <p:nvSpPr>
          <p:cNvPr id="140" name="Google Shape;140;p18"/>
          <p:cNvSpPr/>
          <p:nvPr/>
        </p:nvSpPr>
        <p:spPr>
          <a:xfrm>
            <a:off x="4572000" y="4708525"/>
            <a:ext cx="2093913" cy="3968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entury Gothic"/>
                <a:ea typeface="Century Gothic"/>
                <a:cs typeface="Century Gothic"/>
                <a:sym typeface="Century Gothic"/>
              </a:rPr>
              <a:t>Auke Bay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54"/>
          <p:cNvSpPr txBox="1"/>
          <p:nvPr/>
        </p:nvSpPr>
        <p:spPr>
          <a:xfrm>
            <a:off x="685800" y="685800"/>
            <a:ext cx="7772400" cy="65462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2"/>
              </a:buClr>
              <a:buSzPts val="3400"/>
              <a:buFont typeface="Century Gothic"/>
              <a:buNone/>
            </a:pPr>
            <a:r>
              <a:rPr b="0" lang="en-US" sz="3400">
                <a:solidFill>
                  <a:schemeClr val="lt2"/>
                </a:solidFill>
                <a:latin typeface="Century Gothic"/>
                <a:ea typeface="Century Gothic"/>
                <a:cs typeface="Century Gothic"/>
                <a:sym typeface="Century Gothic"/>
              </a:rPr>
              <a:t>General Habitat Permitting Process</a:t>
            </a:r>
            <a:endParaRPr/>
          </a:p>
        </p:txBody>
      </p:sp>
      <p:sp>
        <p:nvSpPr>
          <p:cNvPr id="472" name="Google Shape;472;p54"/>
          <p:cNvSpPr txBox="1"/>
          <p:nvPr>
            <p:ph idx="1" type="body"/>
          </p:nvPr>
        </p:nvSpPr>
        <p:spPr>
          <a:xfrm>
            <a:off x="457200" y="1524000"/>
            <a:ext cx="8229600" cy="4800600"/>
          </a:xfrm>
          <a:prstGeom prst="rect">
            <a:avLst/>
          </a:prstGeom>
          <a:noFill/>
          <a:ln>
            <a:noFill/>
          </a:ln>
        </p:spPr>
        <p:txBody>
          <a:bodyPr anchorCtr="0" anchor="t" bIns="45700" lIns="91425" spcFirstLastPara="1" rIns="91425" wrap="square" tIns="45700">
            <a:noAutofit/>
          </a:bodyPr>
          <a:lstStyle/>
          <a:p>
            <a:pPr indent="-231647" lvl="0" marL="448056" rtl="0" algn="l">
              <a:spcBef>
                <a:spcPts val="0"/>
              </a:spcBef>
              <a:spcAft>
                <a:spcPts val="0"/>
              </a:spcAft>
              <a:buSzPts val="2400"/>
              <a:buNone/>
            </a:pPr>
            <a:r>
              <a:t/>
            </a:r>
            <a:endParaRPr/>
          </a:p>
          <a:p>
            <a:pPr indent="-384047" lvl="0" marL="448056" rtl="0" algn="l">
              <a:spcBef>
                <a:spcPts val="600"/>
              </a:spcBef>
              <a:spcAft>
                <a:spcPts val="0"/>
              </a:spcAft>
              <a:buSzPts val="2400"/>
              <a:buChar char="⦿"/>
            </a:pPr>
            <a:r>
              <a:rPr lang="en-US"/>
              <a:t>Large projects have multiple pre-application meetings and site visits.</a:t>
            </a:r>
            <a:endParaRPr/>
          </a:p>
          <a:p>
            <a:pPr indent="-231647" lvl="0" marL="448056" rtl="0" algn="l">
              <a:spcBef>
                <a:spcPts val="600"/>
              </a:spcBef>
              <a:spcAft>
                <a:spcPts val="0"/>
              </a:spcAft>
              <a:buSzPts val="2400"/>
              <a:buNone/>
            </a:pPr>
            <a:r>
              <a:t/>
            </a:r>
            <a:endParaRPr/>
          </a:p>
          <a:p>
            <a:pPr indent="-384047" lvl="0" marL="448056" rtl="0" algn="l">
              <a:spcBef>
                <a:spcPts val="600"/>
              </a:spcBef>
              <a:spcAft>
                <a:spcPts val="0"/>
              </a:spcAft>
              <a:buSzPts val="2400"/>
              <a:buChar char="⦿"/>
            </a:pPr>
            <a:r>
              <a:rPr lang="en-US"/>
              <a:t>Habitat participates in other federal/state and municipal permitting processes.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55"/>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Enforcement</a:t>
            </a:r>
            <a:endParaRPr/>
          </a:p>
        </p:txBody>
      </p:sp>
      <p:sp>
        <p:nvSpPr>
          <p:cNvPr id="479" name="Google Shape;479;p55"/>
          <p:cNvSpPr txBox="1"/>
          <p:nvPr>
            <p:ph idx="1" type="body"/>
          </p:nvPr>
        </p:nvSpPr>
        <p:spPr>
          <a:xfrm>
            <a:off x="457200" y="1882808"/>
            <a:ext cx="8229600" cy="45720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Letter of noncompliance, notice of violation.</a:t>
            </a:r>
            <a:endParaRPr/>
          </a:p>
          <a:p>
            <a:pPr indent="-384047" lvl="0" marL="448056" rtl="0" algn="l">
              <a:spcBef>
                <a:spcPts val="600"/>
              </a:spcBef>
              <a:spcAft>
                <a:spcPts val="0"/>
              </a:spcAft>
              <a:buSzPts val="2400"/>
              <a:buChar char="⦿"/>
            </a:pPr>
            <a:r>
              <a:rPr lang="en-US"/>
              <a:t>Misdemeanor.</a:t>
            </a:r>
            <a:endParaRPr/>
          </a:p>
          <a:p>
            <a:pPr indent="-384047" lvl="0" marL="448056" rtl="0" algn="l">
              <a:spcBef>
                <a:spcPts val="600"/>
              </a:spcBef>
              <a:spcAft>
                <a:spcPts val="0"/>
              </a:spcAft>
              <a:buSzPts val="2400"/>
              <a:buChar char="⦿"/>
            </a:pPr>
            <a:r>
              <a:rPr lang="en-US"/>
              <a:t>Mandatory Court Appearance.</a:t>
            </a:r>
            <a:endParaRPr/>
          </a:p>
          <a:p>
            <a:pPr indent="-384047" lvl="0" marL="448056" rtl="0" algn="l">
              <a:spcBef>
                <a:spcPts val="600"/>
              </a:spcBef>
              <a:spcAft>
                <a:spcPts val="0"/>
              </a:spcAft>
              <a:buSzPts val="2400"/>
              <a:buChar char="⦿"/>
            </a:pPr>
            <a:r>
              <a:rPr lang="en-US"/>
              <a:t>On your record.</a:t>
            </a:r>
            <a:endParaRPr/>
          </a:p>
          <a:p>
            <a:pPr indent="-384047" lvl="0" marL="448056" rtl="0" algn="l">
              <a:spcBef>
                <a:spcPts val="600"/>
              </a:spcBef>
              <a:spcAft>
                <a:spcPts val="0"/>
              </a:spcAft>
              <a:buSzPts val="2400"/>
              <a:buChar char="⦿"/>
            </a:pPr>
            <a:r>
              <a:rPr lang="en-US"/>
              <a:t>You are responsible for contractor’s actions.</a:t>
            </a:r>
            <a:endParaRPr/>
          </a:p>
          <a:p>
            <a:pPr indent="-231647" lvl="0" marL="448056" rtl="0" algn="l">
              <a:spcBef>
                <a:spcPts val="600"/>
              </a:spcBef>
              <a:spcAft>
                <a:spcPts val="0"/>
              </a:spcAft>
              <a:buSzPts val="24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pic>
        <p:nvPicPr>
          <p:cNvPr descr="C:\Documents and Settings\kmkanouse\My Documents\My Pictures\Skagway\Haines\May 2009\Loomis\May 2009 023.jpg" id="485" name="Google Shape;485;p56"/>
          <p:cNvPicPr preferRelativeResize="0"/>
          <p:nvPr/>
        </p:nvPicPr>
        <p:blipFill rotWithShape="1">
          <a:blip r:embed="rId3">
            <a:alphaModFix/>
          </a:blip>
          <a:srcRect b="0" l="0" r="0" t="0"/>
          <a:stretch/>
        </p:blipFill>
        <p:spPr>
          <a:xfrm>
            <a:off x="3200400" y="2114550"/>
            <a:ext cx="2971800" cy="2228850"/>
          </a:xfrm>
          <a:prstGeom prst="rect">
            <a:avLst/>
          </a:prstGeom>
          <a:noFill/>
          <a:ln cap="flat" cmpd="sng" w="9525">
            <a:solidFill>
              <a:schemeClr val="lt1"/>
            </a:solidFill>
            <a:prstDash val="solid"/>
            <a:round/>
            <a:headEnd len="sm" w="sm" type="none"/>
            <a:tailEnd len="sm" w="sm" type="none"/>
          </a:ln>
        </p:spPr>
      </p:pic>
      <p:sp>
        <p:nvSpPr>
          <p:cNvPr id="486" name="Google Shape;486;p56"/>
          <p:cNvSpPr txBox="1"/>
          <p:nvPr>
            <p:ph type="title"/>
          </p:nvPr>
        </p:nvSpPr>
        <p:spPr>
          <a:xfrm>
            <a:off x="457200" y="152400"/>
            <a:ext cx="8229600" cy="11430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600"/>
              <a:buFont typeface="Century Gothic"/>
              <a:buNone/>
            </a:pPr>
            <a:r>
              <a:rPr lang="en-US" sz="3600"/>
              <a:t>Title 16 (.871): </a:t>
            </a:r>
            <a:br>
              <a:rPr lang="en-US" sz="3600"/>
            </a:br>
            <a:r>
              <a:rPr lang="en-US" sz="3600"/>
              <a:t>Unauthorized activities</a:t>
            </a:r>
            <a:endParaRPr/>
          </a:p>
        </p:txBody>
      </p:sp>
      <p:pic>
        <p:nvPicPr>
          <p:cNvPr descr="C:\Documents and Settings\kmkanouse\My Documents\My Pictures\Skagway\Haines\May 2010\May 4-5 140.jpg" id="487" name="Google Shape;487;p56"/>
          <p:cNvPicPr preferRelativeResize="0"/>
          <p:nvPr>
            <p:ph idx="1" type="body"/>
          </p:nvPr>
        </p:nvPicPr>
        <p:blipFill rotWithShape="1">
          <a:blip r:embed="rId4">
            <a:alphaModFix/>
          </a:blip>
          <a:srcRect b="0" l="0" r="0" t="0"/>
          <a:stretch/>
        </p:blipFill>
        <p:spPr>
          <a:xfrm>
            <a:off x="381000" y="1371600"/>
            <a:ext cx="2914651" cy="2185988"/>
          </a:xfrm>
          <a:prstGeom prst="rect">
            <a:avLst/>
          </a:prstGeom>
          <a:noFill/>
          <a:ln cap="flat" cmpd="sng" w="9525">
            <a:solidFill>
              <a:schemeClr val="lt1"/>
            </a:solidFill>
            <a:prstDash val="solid"/>
            <a:round/>
            <a:headEnd len="sm" w="sm" type="none"/>
            <a:tailEnd len="sm" w="sm" type="none"/>
          </a:ln>
        </p:spPr>
      </p:pic>
      <p:sp>
        <p:nvSpPr>
          <p:cNvPr id="488" name="Google Shape;488;p56"/>
          <p:cNvSpPr/>
          <p:nvPr/>
        </p:nvSpPr>
        <p:spPr>
          <a:xfrm>
            <a:off x="457200" y="3124200"/>
            <a:ext cx="1447832"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boat</a:t>
            </a:r>
            <a:r>
              <a:rPr b="0" lang="en-US" sz="1800">
                <a:solidFill>
                  <a:schemeClr val="dk1"/>
                </a:solidFill>
                <a:latin typeface="Times New Roman"/>
                <a:ea typeface="Times New Roman"/>
                <a:cs typeface="Times New Roman"/>
                <a:sym typeface="Times New Roman"/>
              </a:rPr>
              <a:t> </a:t>
            </a:r>
            <a:r>
              <a:rPr b="0" lang="en-US" sz="1800">
                <a:solidFill>
                  <a:schemeClr val="lt1"/>
                </a:solidFill>
                <a:latin typeface="Times New Roman"/>
                <a:ea typeface="Times New Roman"/>
                <a:cs typeface="Times New Roman"/>
                <a:sym typeface="Times New Roman"/>
              </a:rPr>
              <a:t>launches</a:t>
            </a:r>
            <a:endParaRPr/>
          </a:p>
        </p:txBody>
      </p:sp>
      <p:pic>
        <p:nvPicPr>
          <p:cNvPr descr="40' Container in Lemon Cr" id="489" name="Google Shape;489;p56"/>
          <p:cNvPicPr preferRelativeResize="0"/>
          <p:nvPr>
            <p:ph idx="3" type="body"/>
          </p:nvPr>
        </p:nvPicPr>
        <p:blipFill rotWithShape="1">
          <a:blip r:embed="rId5">
            <a:alphaModFix/>
          </a:blip>
          <a:srcRect b="0" l="0" r="0" t="0"/>
          <a:stretch/>
        </p:blipFill>
        <p:spPr>
          <a:xfrm>
            <a:off x="381000" y="3733800"/>
            <a:ext cx="2916767" cy="2187575"/>
          </a:xfrm>
          <a:prstGeom prst="rect">
            <a:avLst/>
          </a:prstGeom>
          <a:noFill/>
          <a:ln cap="flat" cmpd="sng" w="9525">
            <a:solidFill>
              <a:schemeClr val="lt2"/>
            </a:solidFill>
            <a:prstDash val="solid"/>
            <a:round/>
            <a:headEnd len="sm" w="sm" type="none"/>
            <a:tailEnd len="sm" w="sm" type="none"/>
          </a:ln>
        </p:spPr>
      </p:pic>
      <p:pic>
        <p:nvPicPr>
          <p:cNvPr descr="FuelTruck" id="490" name="Google Shape;490;p56"/>
          <p:cNvPicPr preferRelativeResize="0"/>
          <p:nvPr>
            <p:ph idx="4" type="body"/>
          </p:nvPr>
        </p:nvPicPr>
        <p:blipFill rotWithShape="1">
          <a:blip r:embed="rId6">
            <a:alphaModFix/>
          </a:blip>
          <a:srcRect b="0" l="0" r="0" t="0"/>
          <a:stretch/>
        </p:blipFill>
        <p:spPr>
          <a:xfrm>
            <a:off x="2971800" y="4343400"/>
            <a:ext cx="2938767" cy="2187575"/>
          </a:xfrm>
          <a:prstGeom prst="rect">
            <a:avLst/>
          </a:prstGeom>
          <a:noFill/>
          <a:ln cap="flat" cmpd="sng" w="9525">
            <a:solidFill>
              <a:schemeClr val="lt1"/>
            </a:solidFill>
            <a:prstDash val="solid"/>
            <a:round/>
            <a:headEnd len="sm" w="sm" type="none"/>
            <a:tailEnd len="sm" w="sm" type="none"/>
          </a:ln>
        </p:spPr>
      </p:pic>
      <p:sp>
        <p:nvSpPr>
          <p:cNvPr id="491" name="Google Shape;491;p56"/>
          <p:cNvSpPr/>
          <p:nvPr/>
        </p:nvSpPr>
        <p:spPr>
          <a:xfrm>
            <a:off x="2438400" y="4724400"/>
            <a:ext cx="121700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equipment</a:t>
            </a:r>
            <a:r>
              <a:rPr b="0" lang="en-US" sz="1800">
                <a:solidFill>
                  <a:schemeClr val="dk1"/>
                </a:solidFill>
                <a:latin typeface="Times New Roman"/>
                <a:ea typeface="Times New Roman"/>
                <a:cs typeface="Times New Roman"/>
                <a:sym typeface="Times New Roman"/>
              </a:rPr>
              <a:t> </a:t>
            </a:r>
            <a:endParaRPr/>
          </a:p>
        </p:txBody>
      </p:sp>
      <p:sp>
        <p:nvSpPr>
          <p:cNvPr id="492" name="Google Shape;492;p56"/>
          <p:cNvSpPr/>
          <p:nvPr/>
        </p:nvSpPr>
        <p:spPr>
          <a:xfrm>
            <a:off x="3429000" y="3886200"/>
            <a:ext cx="915636"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culverts</a:t>
            </a:r>
            <a:endParaRPr/>
          </a:p>
        </p:txBody>
      </p:sp>
      <p:pic>
        <p:nvPicPr>
          <p:cNvPr descr="C:\Documents and Settings\kmkanouse\My Documents\My Pictures\Skagway\Haines\May 2009\Loomis\May 2009 009.jpg" id="493" name="Google Shape;493;p56"/>
          <p:cNvPicPr preferRelativeResize="0"/>
          <p:nvPr/>
        </p:nvPicPr>
        <p:blipFill rotWithShape="1">
          <a:blip r:embed="rId7">
            <a:alphaModFix/>
          </a:blip>
          <a:srcRect b="0" l="0" r="0" t="0"/>
          <a:stretch/>
        </p:blipFill>
        <p:spPr>
          <a:xfrm>
            <a:off x="5715000" y="3810000"/>
            <a:ext cx="3149600" cy="2362200"/>
          </a:xfrm>
          <a:prstGeom prst="rect">
            <a:avLst/>
          </a:prstGeom>
          <a:noFill/>
          <a:ln cap="flat" cmpd="sng" w="9525">
            <a:solidFill>
              <a:schemeClr val="lt1"/>
            </a:solidFill>
            <a:prstDash val="solid"/>
            <a:round/>
            <a:headEnd len="sm" w="sm" type="none"/>
            <a:tailEnd len="sm" w="sm" type="none"/>
          </a:ln>
        </p:spPr>
      </p:pic>
      <p:sp>
        <p:nvSpPr>
          <p:cNvPr id="494" name="Google Shape;494;p56"/>
          <p:cNvSpPr/>
          <p:nvPr/>
        </p:nvSpPr>
        <p:spPr>
          <a:xfrm>
            <a:off x="6781800" y="5791200"/>
            <a:ext cx="1717137"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stream</a:t>
            </a:r>
            <a:r>
              <a:rPr b="0" lang="en-US" sz="1800">
                <a:solidFill>
                  <a:schemeClr val="dk1"/>
                </a:solidFill>
                <a:latin typeface="Times New Roman"/>
                <a:ea typeface="Times New Roman"/>
                <a:cs typeface="Times New Roman"/>
                <a:sym typeface="Times New Roman"/>
              </a:rPr>
              <a:t> </a:t>
            </a:r>
            <a:r>
              <a:rPr b="0" lang="en-US" sz="1800">
                <a:solidFill>
                  <a:schemeClr val="lt1"/>
                </a:solidFill>
                <a:latin typeface="Times New Roman"/>
                <a:ea typeface="Times New Roman"/>
                <a:cs typeface="Times New Roman"/>
                <a:sym typeface="Times New Roman"/>
              </a:rPr>
              <a:t>diversion</a:t>
            </a:r>
            <a:endParaRPr/>
          </a:p>
        </p:txBody>
      </p:sp>
      <p:pic>
        <p:nvPicPr>
          <p:cNvPr id="495" name="Google Shape;495;p56"/>
          <p:cNvPicPr preferRelativeResize="0"/>
          <p:nvPr>
            <p:ph idx="2" type="body"/>
          </p:nvPr>
        </p:nvPicPr>
        <p:blipFill rotWithShape="1">
          <a:blip r:embed="rId8">
            <a:alphaModFix/>
          </a:blip>
          <a:srcRect b="0" l="4133" r="0" t="0"/>
          <a:stretch/>
        </p:blipFill>
        <p:spPr>
          <a:xfrm>
            <a:off x="5715000" y="1295401"/>
            <a:ext cx="3019425" cy="2362200"/>
          </a:xfrm>
          <a:prstGeom prst="rect">
            <a:avLst/>
          </a:prstGeom>
          <a:noFill/>
          <a:ln cap="flat" cmpd="sng" w="9525">
            <a:solidFill>
              <a:schemeClr val="lt1"/>
            </a:solidFill>
            <a:prstDash val="solid"/>
            <a:miter lim="800000"/>
            <a:headEnd len="sm" w="sm" type="none"/>
            <a:tailEnd len="sm" w="sm" type="none"/>
          </a:ln>
        </p:spPr>
      </p:pic>
      <p:sp>
        <p:nvSpPr>
          <p:cNvPr id="496" name="Google Shape;496;p56"/>
          <p:cNvSpPr/>
          <p:nvPr/>
        </p:nvSpPr>
        <p:spPr>
          <a:xfrm>
            <a:off x="5715000" y="1371600"/>
            <a:ext cx="118494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excavation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Google Shape;502;p57"/>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FF599C"/>
              </a:buClr>
              <a:buSzPts val="4200"/>
              <a:buFont typeface="Century Gothic"/>
              <a:buNone/>
            </a:pPr>
            <a:r>
              <a:rPr lang="en-US"/>
              <a:t>By the numbers…</a:t>
            </a:r>
            <a:br>
              <a:rPr lang="en-US"/>
            </a:br>
            <a:r>
              <a:rPr lang="en-US" sz="1600"/>
              <a:t>(July 1, 2015 – June 30, 2016)</a:t>
            </a:r>
            <a:endParaRPr/>
          </a:p>
        </p:txBody>
      </p:sp>
      <p:sp>
        <p:nvSpPr>
          <p:cNvPr id="503" name="Google Shape;503;p57"/>
          <p:cNvSpPr txBox="1"/>
          <p:nvPr>
            <p:ph idx="1" type="body"/>
          </p:nvPr>
        </p:nvSpPr>
        <p:spPr>
          <a:xfrm>
            <a:off x="457200" y="2240280"/>
            <a:ext cx="8229600" cy="3779520"/>
          </a:xfrm>
          <a:prstGeom prst="rect">
            <a:avLst/>
          </a:prstGeom>
          <a:noFill/>
          <a:ln>
            <a:noFill/>
          </a:ln>
        </p:spPr>
        <p:txBody>
          <a:bodyPr anchorCtr="0" anchor="t" bIns="45700" lIns="91425" spcFirstLastPara="1" rIns="91425" wrap="square" tIns="45700">
            <a:noAutofit/>
          </a:bodyPr>
          <a:lstStyle/>
          <a:p>
            <a:pPr indent="-384047" lvl="0" marL="448056" rtl="0" algn="l">
              <a:lnSpc>
                <a:spcPct val="90000"/>
              </a:lnSpc>
              <a:spcBef>
                <a:spcPts val="0"/>
              </a:spcBef>
              <a:spcAft>
                <a:spcPts val="0"/>
              </a:spcAft>
              <a:buSzPts val="2400"/>
              <a:buChar char="⦿"/>
            </a:pPr>
            <a:r>
              <a:rPr lang="en-US"/>
              <a:t>25 Habitat Biologists statewide</a:t>
            </a:r>
            <a:endParaRPr/>
          </a:p>
          <a:p>
            <a:pPr indent="-384047" lvl="0" marL="448056" rtl="0" algn="l">
              <a:lnSpc>
                <a:spcPct val="90000"/>
              </a:lnSpc>
              <a:spcBef>
                <a:spcPts val="600"/>
              </a:spcBef>
              <a:spcAft>
                <a:spcPts val="0"/>
              </a:spcAft>
              <a:buSzPts val="2400"/>
              <a:buChar char="⦿"/>
            </a:pPr>
            <a:r>
              <a:rPr lang="en-US"/>
              <a:t>Issued </a:t>
            </a:r>
            <a:r>
              <a:rPr lang="en-US">
                <a:solidFill>
                  <a:srgbClr val="FFFF00"/>
                </a:solidFill>
              </a:rPr>
              <a:t>1,902</a:t>
            </a:r>
            <a:r>
              <a:rPr lang="en-US"/>
              <a:t> Fish Habitat Permits</a:t>
            </a:r>
            <a:endParaRPr/>
          </a:p>
          <a:p>
            <a:pPr indent="-285750" lvl="1" marL="822960" rtl="0" algn="l">
              <a:lnSpc>
                <a:spcPct val="90000"/>
              </a:lnSpc>
              <a:spcBef>
                <a:spcPts val="520"/>
              </a:spcBef>
              <a:spcAft>
                <a:spcPts val="0"/>
              </a:spcAft>
              <a:buSzPts val="2470"/>
              <a:buChar char="›"/>
            </a:pPr>
            <a:r>
              <a:rPr lang="en-US"/>
              <a:t>1,229 permits were .871 (anadromous)</a:t>
            </a:r>
            <a:endParaRPr/>
          </a:p>
          <a:p>
            <a:pPr indent="-285750" lvl="1" marL="822960" rtl="0" algn="l">
              <a:lnSpc>
                <a:spcPct val="90000"/>
              </a:lnSpc>
              <a:spcBef>
                <a:spcPts val="520"/>
              </a:spcBef>
              <a:spcAft>
                <a:spcPts val="0"/>
              </a:spcAft>
              <a:buSzPts val="2470"/>
              <a:buChar char="›"/>
            </a:pPr>
            <a:r>
              <a:rPr lang="en-US"/>
              <a:t>525 permits were .841 (fish passage)</a:t>
            </a:r>
            <a:endParaRPr/>
          </a:p>
          <a:p>
            <a:pPr indent="-285750" lvl="1" marL="822960" rtl="0" algn="l">
              <a:lnSpc>
                <a:spcPct val="90000"/>
              </a:lnSpc>
              <a:spcBef>
                <a:spcPts val="520"/>
              </a:spcBef>
              <a:spcAft>
                <a:spcPts val="0"/>
              </a:spcAft>
              <a:buSzPts val="2470"/>
              <a:buChar char="›"/>
            </a:pPr>
            <a:r>
              <a:rPr lang="en-US"/>
              <a:t>Average review time 4 days</a:t>
            </a:r>
            <a:endParaRPr/>
          </a:p>
          <a:p>
            <a:pPr indent="-384047" lvl="0" marL="448056" rtl="0" algn="l">
              <a:lnSpc>
                <a:spcPct val="90000"/>
              </a:lnSpc>
              <a:spcBef>
                <a:spcPts val="600"/>
              </a:spcBef>
              <a:spcAft>
                <a:spcPts val="0"/>
              </a:spcAft>
              <a:buSzPts val="2400"/>
              <a:buChar char="⦿"/>
            </a:pPr>
            <a:r>
              <a:rPr lang="en-US"/>
              <a:t>Issued 140 Special Area Permits</a:t>
            </a:r>
            <a:endParaRPr/>
          </a:p>
          <a:p>
            <a:pPr indent="-285750" lvl="1" marL="822960" rtl="0" algn="l">
              <a:lnSpc>
                <a:spcPct val="90000"/>
              </a:lnSpc>
              <a:spcBef>
                <a:spcPts val="520"/>
              </a:spcBef>
              <a:spcAft>
                <a:spcPts val="0"/>
              </a:spcAft>
              <a:buSzPts val="2470"/>
              <a:buChar char="›"/>
            </a:pPr>
            <a:r>
              <a:rPr lang="en-US"/>
              <a:t>Average review time 11 days</a:t>
            </a:r>
            <a:endParaRPr/>
          </a:p>
          <a:p>
            <a:pPr indent="-384047" lvl="0" marL="448056" rtl="0" algn="l">
              <a:lnSpc>
                <a:spcPct val="90000"/>
              </a:lnSpc>
              <a:spcBef>
                <a:spcPts val="600"/>
              </a:spcBef>
              <a:spcAft>
                <a:spcPts val="0"/>
              </a:spcAft>
              <a:buSzPts val="2400"/>
              <a:buChar char="⦿"/>
            </a:pPr>
            <a:r>
              <a:rPr lang="en-US"/>
              <a:t>Issued 8 Emergency Authorizations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58"/>
          <p:cNvSpPr txBox="1"/>
          <p:nvPr>
            <p:ph type="title"/>
          </p:nvPr>
        </p:nvSpPr>
        <p:spPr>
          <a:xfrm>
            <a:off x="381000" y="2971800"/>
            <a:ext cx="8305800" cy="1143000"/>
          </a:xfrm>
          <a:prstGeom prst="rect">
            <a:avLst/>
          </a:prstGeom>
          <a:noFill/>
          <a:ln>
            <a:noFill/>
          </a:ln>
        </p:spPr>
        <p:txBody>
          <a:bodyPr anchorCtr="0" anchor="ctr" bIns="45700" lIns="91425" spcFirstLastPara="1" rIns="91425" wrap="square" tIns="45700">
            <a:noAutofit/>
          </a:bodyPr>
          <a:lstStyle/>
          <a:p>
            <a:pPr indent="0" lvl="0" marL="484632" rtl="0" algn="ctr">
              <a:spcBef>
                <a:spcPts val="0"/>
              </a:spcBef>
              <a:spcAft>
                <a:spcPts val="0"/>
              </a:spcAft>
              <a:buClr>
                <a:srgbClr val="FF599C"/>
              </a:buClr>
              <a:buSzPts val="3780"/>
              <a:buFont typeface="Century Gothic"/>
              <a:buNone/>
            </a:pPr>
            <a:r>
              <a:rPr lang="en-US" sz="3780"/>
              <a:t>Examples of </a:t>
            </a:r>
            <a:br>
              <a:rPr lang="en-US" sz="3780"/>
            </a:br>
            <a:r>
              <a:rPr lang="en-US" sz="3780"/>
              <a:t>Permitted Projects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pic>
        <p:nvPicPr>
          <p:cNvPr id="515" name="Google Shape;515;p59"/>
          <p:cNvPicPr preferRelativeResize="0"/>
          <p:nvPr/>
        </p:nvPicPr>
        <p:blipFill rotWithShape="1">
          <a:blip r:embed="rId3">
            <a:alphaModFix/>
          </a:blip>
          <a:srcRect b="0" l="0" r="0" t="0"/>
          <a:stretch/>
        </p:blipFill>
        <p:spPr>
          <a:xfrm>
            <a:off x="4835525" y="1190625"/>
            <a:ext cx="4000500" cy="5334000"/>
          </a:xfrm>
          <a:prstGeom prst="rect">
            <a:avLst/>
          </a:prstGeom>
          <a:noFill/>
          <a:ln>
            <a:noFill/>
          </a:ln>
        </p:spPr>
      </p:pic>
      <p:sp>
        <p:nvSpPr>
          <p:cNvPr id="516" name="Google Shape;516;p59"/>
          <p:cNvSpPr txBox="1"/>
          <p:nvPr>
            <p:ph type="title"/>
          </p:nvPr>
        </p:nvSpPr>
        <p:spPr>
          <a:xfrm>
            <a:off x="152400" y="704088"/>
            <a:ext cx="8229600" cy="1143000"/>
          </a:xfrm>
          <a:prstGeom prst="rect">
            <a:avLst/>
          </a:prstGeom>
          <a:noFill/>
          <a:ln>
            <a:noFill/>
          </a:ln>
        </p:spPr>
        <p:txBody>
          <a:bodyPr anchorCtr="0" anchor="ctr" bIns="45700" lIns="91425" spcFirstLastPara="1" rIns="91425" wrap="square" tIns="45700">
            <a:noAutofit/>
          </a:bodyPr>
          <a:lstStyle/>
          <a:p>
            <a:pPr indent="0" lvl="0" marL="119063" rtl="0" algn="l">
              <a:spcBef>
                <a:spcPts val="0"/>
              </a:spcBef>
              <a:spcAft>
                <a:spcPts val="0"/>
              </a:spcAft>
              <a:buClr>
                <a:srgbClr val="FF599C"/>
              </a:buClr>
              <a:buSzPts val="4200"/>
              <a:buFont typeface="Century Gothic"/>
              <a:buNone/>
            </a:pPr>
            <a:r>
              <a:rPr lang="en-US"/>
              <a:t>Ice Bridges (841)</a:t>
            </a:r>
            <a:endParaRPr/>
          </a:p>
        </p:txBody>
      </p:sp>
      <p:pic>
        <p:nvPicPr>
          <p:cNvPr id="517" name="Google Shape;517;p59"/>
          <p:cNvPicPr preferRelativeResize="0"/>
          <p:nvPr/>
        </p:nvPicPr>
        <p:blipFill rotWithShape="1">
          <a:blip r:embed="rId4">
            <a:alphaModFix/>
          </a:blip>
          <a:srcRect b="0" l="0" r="0" t="0"/>
          <a:stretch/>
        </p:blipFill>
        <p:spPr>
          <a:xfrm>
            <a:off x="314325" y="2362200"/>
            <a:ext cx="4559300" cy="3419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Google Shape;523;p60"/>
          <p:cNvSpPr txBox="1"/>
          <p:nvPr>
            <p:ph type="title"/>
          </p:nvPr>
        </p:nvSpPr>
        <p:spPr>
          <a:xfrm>
            <a:off x="457200" y="704088"/>
            <a:ext cx="8229600" cy="81991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Bank Rehab &amp; Docks (871)</a:t>
            </a:r>
            <a:endParaRPr/>
          </a:p>
        </p:txBody>
      </p:sp>
      <p:pic>
        <p:nvPicPr>
          <p:cNvPr id="524" name="Google Shape;524;p60"/>
          <p:cNvPicPr preferRelativeResize="0"/>
          <p:nvPr/>
        </p:nvPicPr>
        <p:blipFill rotWithShape="1">
          <a:blip r:embed="rId3">
            <a:alphaModFix/>
          </a:blip>
          <a:srcRect b="0" l="0" r="0" t="0"/>
          <a:stretch/>
        </p:blipFill>
        <p:spPr>
          <a:xfrm>
            <a:off x="152400" y="1476375"/>
            <a:ext cx="5080000" cy="3810000"/>
          </a:xfrm>
          <a:prstGeom prst="rect">
            <a:avLst/>
          </a:prstGeom>
          <a:noFill/>
          <a:ln>
            <a:noFill/>
          </a:ln>
        </p:spPr>
      </p:pic>
      <p:pic>
        <p:nvPicPr>
          <p:cNvPr id="525" name="Google Shape;525;p60"/>
          <p:cNvPicPr preferRelativeResize="0"/>
          <p:nvPr/>
        </p:nvPicPr>
        <p:blipFill rotWithShape="1">
          <a:blip r:embed="rId4">
            <a:alphaModFix/>
          </a:blip>
          <a:srcRect b="0" l="0" r="0" t="0"/>
          <a:stretch/>
        </p:blipFill>
        <p:spPr>
          <a:xfrm>
            <a:off x="2914650" y="1981200"/>
            <a:ext cx="6045200" cy="45339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pic>
        <p:nvPicPr>
          <p:cNvPr id="531" name="Google Shape;531;p61"/>
          <p:cNvPicPr preferRelativeResize="0"/>
          <p:nvPr/>
        </p:nvPicPr>
        <p:blipFill rotWithShape="1">
          <a:blip r:embed="rId3">
            <a:alphaModFix/>
          </a:blip>
          <a:srcRect b="0" l="0" r="0" t="0"/>
          <a:stretch/>
        </p:blipFill>
        <p:spPr>
          <a:xfrm>
            <a:off x="1371600" y="3276600"/>
            <a:ext cx="4572000" cy="3429000"/>
          </a:xfrm>
          <a:prstGeom prst="rect">
            <a:avLst/>
          </a:prstGeom>
          <a:noFill/>
          <a:ln>
            <a:noFill/>
          </a:ln>
        </p:spPr>
      </p:pic>
      <p:pic>
        <p:nvPicPr>
          <p:cNvPr id="532" name="Google Shape;532;p61"/>
          <p:cNvPicPr preferRelativeResize="0"/>
          <p:nvPr/>
        </p:nvPicPr>
        <p:blipFill rotWithShape="1">
          <a:blip r:embed="rId4">
            <a:alphaModFix/>
          </a:blip>
          <a:srcRect b="0" l="0" r="0" t="0"/>
          <a:stretch/>
        </p:blipFill>
        <p:spPr>
          <a:xfrm>
            <a:off x="304800" y="1436718"/>
            <a:ext cx="5217485" cy="3440082"/>
          </a:xfrm>
          <a:prstGeom prst="rect">
            <a:avLst/>
          </a:prstGeom>
          <a:noFill/>
          <a:ln>
            <a:noFill/>
          </a:ln>
        </p:spPr>
      </p:pic>
      <p:sp>
        <p:nvSpPr>
          <p:cNvPr id="533" name="Google Shape;533;p61"/>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188" rtl="0" algn="l">
              <a:spcBef>
                <a:spcPts val="0"/>
              </a:spcBef>
              <a:spcAft>
                <a:spcPts val="0"/>
              </a:spcAft>
              <a:buClr>
                <a:srgbClr val="FF599C"/>
              </a:buClr>
              <a:buSzPts val="4200"/>
              <a:buFont typeface="Century Gothic"/>
              <a:buNone/>
            </a:pPr>
            <a:r>
              <a:rPr lang="en-US"/>
              <a:t>Water Intake Screens (871)</a:t>
            </a:r>
            <a:endParaRPr/>
          </a:p>
        </p:txBody>
      </p:sp>
      <p:pic>
        <p:nvPicPr>
          <p:cNvPr id="534" name="Google Shape;534;p61"/>
          <p:cNvPicPr preferRelativeResize="0"/>
          <p:nvPr/>
        </p:nvPicPr>
        <p:blipFill rotWithShape="1">
          <a:blip r:embed="rId5">
            <a:alphaModFix/>
          </a:blip>
          <a:srcRect b="0" l="0" r="0" t="0"/>
          <a:stretch/>
        </p:blipFill>
        <p:spPr>
          <a:xfrm>
            <a:off x="4562475" y="2386791"/>
            <a:ext cx="4038601" cy="30289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pic>
        <p:nvPicPr>
          <p:cNvPr id="540" name="Google Shape;540;p62"/>
          <p:cNvPicPr preferRelativeResize="0"/>
          <p:nvPr/>
        </p:nvPicPr>
        <p:blipFill rotWithShape="1">
          <a:blip r:embed="rId3">
            <a:alphaModFix/>
          </a:blip>
          <a:srcRect b="0" l="0" r="0" t="0"/>
          <a:stretch/>
        </p:blipFill>
        <p:spPr>
          <a:xfrm>
            <a:off x="304800" y="1885025"/>
            <a:ext cx="6197600" cy="4648200"/>
          </a:xfrm>
          <a:prstGeom prst="rect">
            <a:avLst/>
          </a:prstGeom>
          <a:noFill/>
          <a:ln>
            <a:noFill/>
          </a:ln>
        </p:spPr>
      </p:pic>
      <p:sp>
        <p:nvSpPr>
          <p:cNvPr id="541" name="Google Shape;541;p62"/>
          <p:cNvSpPr txBox="1"/>
          <p:nvPr>
            <p:ph type="title"/>
          </p:nvPr>
        </p:nvSpPr>
        <p:spPr>
          <a:xfrm>
            <a:off x="228600" y="457200"/>
            <a:ext cx="8229600" cy="11430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Ice Bridges (871)</a:t>
            </a:r>
            <a:endParaRPr/>
          </a:p>
        </p:txBody>
      </p:sp>
      <p:pic>
        <p:nvPicPr>
          <p:cNvPr id="542" name="Google Shape;542;p62"/>
          <p:cNvPicPr preferRelativeResize="0"/>
          <p:nvPr/>
        </p:nvPicPr>
        <p:blipFill rotWithShape="1">
          <a:blip r:embed="rId4">
            <a:alphaModFix/>
          </a:blip>
          <a:srcRect b="0" l="0" r="0" t="0"/>
          <a:stretch/>
        </p:blipFill>
        <p:spPr>
          <a:xfrm>
            <a:off x="3657600" y="1726406"/>
            <a:ext cx="5088367" cy="337899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63"/>
          <p:cNvSpPr txBox="1"/>
          <p:nvPr>
            <p:ph type="title"/>
          </p:nvPr>
        </p:nvSpPr>
        <p:spPr>
          <a:xfrm>
            <a:off x="228600" y="457200"/>
            <a:ext cx="8229600" cy="11430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Channel Diversion (871)</a:t>
            </a:r>
            <a:endParaRPr/>
          </a:p>
        </p:txBody>
      </p:sp>
      <p:pic>
        <p:nvPicPr>
          <p:cNvPr id="549" name="Google Shape;549;p63"/>
          <p:cNvPicPr preferRelativeResize="0"/>
          <p:nvPr/>
        </p:nvPicPr>
        <p:blipFill rotWithShape="1">
          <a:blip r:embed="rId3">
            <a:alphaModFix/>
          </a:blip>
          <a:srcRect b="0" l="0" r="0" t="0"/>
          <a:stretch/>
        </p:blipFill>
        <p:spPr>
          <a:xfrm>
            <a:off x="3962400" y="2895600"/>
            <a:ext cx="4978400" cy="3733800"/>
          </a:xfrm>
          <a:prstGeom prst="rect">
            <a:avLst/>
          </a:prstGeom>
          <a:noFill/>
          <a:ln>
            <a:noFill/>
          </a:ln>
          <a:effectLst>
            <a:outerShdw rotWithShape="0" algn="ctr" dir="2700000" dist="35921">
              <a:schemeClr val="dk2"/>
            </a:outerShdw>
          </a:effectLst>
        </p:spPr>
      </p:pic>
      <p:pic>
        <p:nvPicPr>
          <p:cNvPr descr="C:\Users\albrase\Desktop\logjam1.jpg" id="550" name="Google Shape;550;p63"/>
          <p:cNvPicPr preferRelativeResize="0"/>
          <p:nvPr/>
        </p:nvPicPr>
        <p:blipFill rotWithShape="1">
          <a:blip r:embed="rId4">
            <a:alphaModFix/>
          </a:blip>
          <a:srcRect b="0" l="0" r="0" t="0"/>
          <a:stretch/>
        </p:blipFill>
        <p:spPr>
          <a:xfrm>
            <a:off x="304800" y="1706257"/>
            <a:ext cx="4594225" cy="34454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780"/>
              <a:buFont typeface="Century Gothic"/>
              <a:buNone/>
            </a:pPr>
            <a:r>
              <a:rPr lang="en-US" sz="3780"/>
              <a:t>Alaska State Constitution</a:t>
            </a:r>
            <a:br>
              <a:rPr lang="en-US" sz="3780"/>
            </a:br>
            <a:r>
              <a:rPr lang="en-US" sz="3780"/>
              <a:t>Article VIII, Natural Resources </a:t>
            </a:r>
            <a:endParaRPr/>
          </a:p>
        </p:txBody>
      </p:sp>
      <p:sp>
        <p:nvSpPr>
          <p:cNvPr id="147" name="Google Shape;147;p19"/>
          <p:cNvSpPr txBox="1"/>
          <p:nvPr>
            <p:ph idx="3" type="body"/>
          </p:nvPr>
        </p:nvSpPr>
        <p:spPr>
          <a:xfrm>
            <a:off x="457200" y="5562600"/>
            <a:ext cx="8229600" cy="1166813"/>
          </a:xfrm>
          <a:prstGeom prst="rect">
            <a:avLst/>
          </a:prstGeom>
          <a:noFill/>
          <a:ln>
            <a:noFill/>
          </a:ln>
        </p:spPr>
        <p:txBody>
          <a:bodyPr anchorCtr="0" anchor="t" bIns="45700" lIns="91425" spcFirstLastPara="1" rIns="91425" wrap="square" tIns="45700">
            <a:noAutofit/>
          </a:bodyPr>
          <a:lstStyle/>
          <a:p>
            <a:pPr indent="-384047" lvl="0" marL="448056" rtl="0" algn="l">
              <a:lnSpc>
                <a:spcPct val="80000"/>
              </a:lnSpc>
              <a:spcBef>
                <a:spcPts val="0"/>
              </a:spcBef>
              <a:spcAft>
                <a:spcPts val="0"/>
              </a:spcAft>
              <a:buClr>
                <a:srgbClr val="FF0000"/>
              </a:buClr>
              <a:buSzPts val="2400"/>
              <a:buFont typeface="Noto Sans Symbols"/>
              <a:buChar char="⮚"/>
            </a:pPr>
            <a:r>
              <a:rPr b="1" lang="en-US"/>
              <a:t>Section 2 includes conservation as a resource management objective.</a:t>
            </a:r>
            <a:endParaRPr/>
          </a:p>
        </p:txBody>
      </p:sp>
      <p:pic>
        <p:nvPicPr>
          <p:cNvPr descr="IMG_0246_1_1" id="148" name="Google Shape;148;p19"/>
          <p:cNvPicPr preferRelativeResize="0"/>
          <p:nvPr>
            <p:ph idx="2" type="body"/>
          </p:nvPr>
        </p:nvPicPr>
        <p:blipFill rotWithShape="1">
          <a:blip r:embed="rId3">
            <a:alphaModFix/>
          </a:blip>
          <a:srcRect b="0" l="0" r="0" t="0"/>
          <a:stretch/>
        </p:blipFill>
        <p:spPr>
          <a:xfrm>
            <a:off x="4724400" y="1600200"/>
            <a:ext cx="4267200" cy="3203633"/>
          </a:xfrm>
          <a:prstGeom prst="rect">
            <a:avLst/>
          </a:prstGeom>
          <a:noFill/>
          <a:ln cap="flat" cmpd="sng" w="9525">
            <a:solidFill>
              <a:schemeClr val="lt1"/>
            </a:solidFill>
            <a:prstDash val="solid"/>
            <a:round/>
            <a:headEnd len="sm" w="sm" type="none"/>
            <a:tailEnd len="sm" w="sm" type="none"/>
          </a:ln>
        </p:spPr>
      </p:pic>
      <p:pic>
        <p:nvPicPr>
          <p:cNvPr descr="salmon swimming" id="149" name="Google Shape;149;p19"/>
          <p:cNvPicPr preferRelativeResize="0"/>
          <p:nvPr>
            <p:ph idx="1" type="body"/>
          </p:nvPr>
        </p:nvPicPr>
        <p:blipFill rotWithShape="1">
          <a:blip r:embed="rId4">
            <a:alphaModFix/>
          </a:blip>
          <a:srcRect b="0" l="0" r="0" t="0"/>
          <a:stretch/>
        </p:blipFill>
        <p:spPr>
          <a:xfrm>
            <a:off x="228600" y="1600200"/>
            <a:ext cx="4409709" cy="3184790"/>
          </a:xfrm>
          <a:prstGeom prst="rect">
            <a:avLst/>
          </a:prstGeom>
          <a:noFill/>
          <a:ln cap="flat" cmpd="sng" w="9525">
            <a:solidFill>
              <a:schemeClr val="lt1"/>
            </a:solidFill>
            <a:prstDash val="solid"/>
            <a:round/>
            <a:headEnd len="sm" w="sm" type="none"/>
            <a:tailEnd len="sm" w="sm" type="none"/>
          </a:ln>
        </p:spPr>
      </p:pic>
      <p:sp>
        <p:nvSpPr>
          <p:cNvPr id="150" name="Google Shape;150;p19"/>
          <p:cNvSpPr/>
          <p:nvPr/>
        </p:nvSpPr>
        <p:spPr>
          <a:xfrm>
            <a:off x="2590800" y="4419600"/>
            <a:ext cx="2063386"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dk1"/>
                </a:solidFill>
                <a:latin typeface="Times New Roman"/>
                <a:ea typeface="Times New Roman"/>
                <a:cs typeface="Times New Roman"/>
                <a:sym typeface="Times New Roman"/>
              </a:rPr>
              <a:t>Steep Creek, Juneau</a:t>
            </a:r>
            <a:endParaRPr/>
          </a:p>
        </p:txBody>
      </p:sp>
      <p:sp>
        <p:nvSpPr>
          <p:cNvPr id="151" name="Google Shape;151;p19"/>
          <p:cNvSpPr/>
          <p:nvPr/>
        </p:nvSpPr>
        <p:spPr>
          <a:xfrm>
            <a:off x="4724400" y="1600200"/>
            <a:ext cx="2510047"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dk1"/>
                </a:solidFill>
                <a:latin typeface="Times New Roman"/>
                <a:ea typeface="Times New Roman"/>
                <a:cs typeface="Times New Roman"/>
                <a:sym typeface="Times New Roman"/>
              </a:rPr>
              <a:t>Glacier Highway, Juneau</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64"/>
          <p:cNvSpPr txBox="1"/>
          <p:nvPr>
            <p:ph idx="1" type="body"/>
          </p:nvPr>
        </p:nvSpPr>
        <p:spPr>
          <a:xfrm>
            <a:off x="381000" y="3535680"/>
            <a:ext cx="4038600" cy="301752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1600"/>
              <a:buNone/>
            </a:pPr>
            <a:r>
              <a:t/>
            </a:r>
            <a:endParaRPr b="1" sz="2000"/>
          </a:p>
          <a:p>
            <a:pPr indent="-384047" lvl="0" marL="448056" rtl="0" algn="l">
              <a:spcBef>
                <a:spcPts val="400"/>
              </a:spcBef>
              <a:spcAft>
                <a:spcPts val="0"/>
              </a:spcAft>
              <a:buSzPts val="1600"/>
              <a:buNone/>
            </a:pPr>
            <a:r>
              <a:t/>
            </a:r>
            <a:endParaRPr b="1" sz="2000"/>
          </a:p>
          <a:p>
            <a:pPr indent="-384047" lvl="0" marL="448056" rtl="0" algn="l">
              <a:spcBef>
                <a:spcPts val="400"/>
              </a:spcBef>
              <a:spcAft>
                <a:spcPts val="0"/>
              </a:spcAft>
              <a:buSzPts val="1600"/>
              <a:buNone/>
            </a:pPr>
            <a:r>
              <a:t/>
            </a:r>
            <a:endParaRPr b="1" sz="2000"/>
          </a:p>
          <a:p>
            <a:pPr indent="-384047" lvl="0" marL="448056" rtl="0" algn="l">
              <a:spcBef>
                <a:spcPts val="400"/>
              </a:spcBef>
              <a:spcAft>
                <a:spcPts val="0"/>
              </a:spcAft>
              <a:buSzPts val="1600"/>
              <a:buNone/>
            </a:pPr>
            <a:r>
              <a:rPr b="1" lang="en-US" sz="2000"/>
              <a:t>Audra Brase</a:t>
            </a:r>
            <a:endParaRPr/>
          </a:p>
          <a:p>
            <a:pPr indent="-384047" lvl="0" marL="448056" rtl="0" algn="l">
              <a:spcBef>
                <a:spcPts val="400"/>
              </a:spcBef>
              <a:spcAft>
                <a:spcPts val="0"/>
              </a:spcAft>
              <a:buSzPts val="1600"/>
              <a:buNone/>
            </a:pPr>
            <a:r>
              <a:rPr lang="en-US" sz="2000"/>
              <a:t>ADF&amp;G Habitat</a:t>
            </a:r>
            <a:endParaRPr/>
          </a:p>
          <a:p>
            <a:pPr indent="-384047" lvl="0" marL="448056" rtl="0" algn="l">
              <a:spcBef>
                <a:spcPts val="400"/>
              </a:spcBef>
              <a:spcAft>
                <a:spcPts val="0"/>
              </a:spcAft>
              <a:buSzPts val="1600"/>
              <a:buNone/>
            </a:pPr>
            <a:r>
              <a:rPr lang="en-US" sz="2000"/>
              <a:t>Fairbanks</a:t>
            </a:r>
            <a:endParaRPr/>
          </a:p>
          <a:p>
            <a:pPr indent="-384047" lvl="0" marL="448056" rtl="0" algn="l">
              <a:spcBef>
                <a:spcPts val="400"/>
              </a:spcBef>
              <a:spcAft>
                <a:spcPts val="0"/>
              </a:spcAft>
              <a:buSzPts val="1600"/>
              <a:buNone/>
            </a:pPr>
            <a:r>
              <a:rPr lang="en-US" sz="2000"/>
              <a:t>(907) 459-7282</a:t>
            </a:r>
            <a:endParaRPr/>
          </a:p>
          <a:p>
            <a:pPr indent="-384047" lvl="0" marL="448056" rtl="0" algn="l">
              <a:spcBef>
                <a:spcPts val="400"/>
              </a:spcBef>
              <a:spcAft>
                <a:spcPts val="0"/>
              </a:spcAft>
              <a:buSzPts val="1600"/>
              <a:buNone/>
            </a:pPr>
            <a:r>
              <a:rPr lang="en-US" sz="2000" u="sng">
                <a:solidFill>
                  <a:schemeClr val="hlink"/>
                </a:solidFill>
                <a:hlinkClick r:id="rId3"/>
              </a:rPr>
              <a:t>audra.brase@alaska.gov</a:t>
            </a:r>
            <a:endParaRPr sz="2000"/>
          </a:p>
          <a:p>
            <a:pPr indent="-384047" lvl="0" marL="448056" rtl="0" algn="l">
              <a:spcBef>
                <a:spcPts val="600"/>
              </a:spcBef>
              <a:spcAft>
                <a:spcPts val="0"/>
              </a:spcAft>
              <a:buSzPts val="2400"/>
              <a:buNone/>
            </a:pPr>
            <a:r>
              <a:t/>
            </a:r>
            <a:endParaRPr/>
          </a:p>
          <a:p>
            <a:pPr indent="-384047" lvl="0" marL="448056" rtl="0" algn="l">
              <a:spcBef>
                <a:spcPts val="480"/>
              </a:spcBef>
              <a:spcAft>
                <a:spcPts val="0"/>
              </a:spcAft>
              <a:buSzPts val="1920"/>
              <a:buNone/>
            </a:pPr>
            <a:r>
              <a:t/>
            </a:r>
            <a:endParaRPr sz="2400"/>
          </a:p>
        </p:txBody>
      </p:sp>
      <p:sp>
        <p:nvSpPr>
          <p:cNvPr id="557" name="Google Shape;557;p64"/>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Questions?</a:t>
            </a:r>
            <a:endParaRPr/>
          </a:p>
        </p:txBody>
      </p:sp>
      <p:pic>
        <p:nvPicPr>
          <p:cNvPr id="558" name="Google Shape;558;p64"/>
          <p:cNvPicPr preferRelativeResize="0"/>
          <p:nvPr/>
        </p:nvPicPr>
        <p:blipFill rotWithShape="1">
          <a:blip r:embed="rId4">
            <a:alphaModFix/>
          </a:blip>
          <a:srcRect b="0" l="0" r="0" t="0"/>
          <a:stretch/>
        </p:blipFill>
        <p:spPr>
          <a:xfrm>
            <a:off x="3048000" y="1905000"/>
            <a:ext cx="5181600" cy="3886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descr="C:\Documents and Settings\kmkanouse\Local Settings\Temporary Internet Files\Content.IE5\G9CYJ2UP\MC900234279[1].wmf" id="157" name="Google Shape;157;p20"/>
          <p:cNvPicPr preferRelativeResize="0"/>
          <p:nvPr/>
        </p:nvPicPr>
        <p:blipFill rotWithShape="1">
          <a:blip r:embed="rId3">
            <a:alphaModFix/>
          </a:blip>
          <a:srcRect b="32737" l="12278" r="0" t="0"/>
          <a:stretch/>
        </p:blipFill>
        <p:spPr>
          <a:xfrm>
            <a:off x="3200400" y="3200400"/>
            <a:ext cx="2922006" cy="2362200"/>
          </a:xfrm>
          <a:prstGeom prst="rect">
            <a:avLst/>
          </a:prstGeom>
          <a:noFill/>
          <a:ln>
            <a:noFill/>
          </a:ln>
        </p:spPr>
      </p:pic>
      <p:pic>
        <p:nvPicPr>
          <p:cNvPr descr="August 24 2009 002.jpg" id="158" name="Google Shape;158;p20"/>
          <p:cNvPicPr preferRelativeResize="0"/>
          <p:nvPr/>
        </p:nvPicPr>
        <p:blipFill rotWithShape="1">
          <a:blip r:embed="rId4">
            <a:alphaModFix/>
          </a:blip>
          <a:srcRect b="37332" l="0" r="0" t="0"/>
          <a:stretch/>
        </p:blipFill>
        <p:spPr>
          <a:xfrm>
            <a:off x="987477" y="1528945"/>
            <a:ext cx="3348124" cy="2797543"/>
          </a:xfrm>
          <a:prstGeom prst="rect">
            <a:avLst/>
          </a:prstGeom>
          <a:noFill/>
          <a:ln cap="flat" cmpd="sng" w="9525">
            <a:solidFill>
              <a:schemeClr val="lt1"/>
            </a:solidFill>
            <a:prstDash val="solid"/>
            <a:round/>
            <a:headEnd len="sm" w="sm" type="none"/>
            <a:tailEnd len="sm" w="sm" type="none"/>
          </a:ln>
        </p:spPr>
      </p:pic>
      <p:sp>
        <p:nvSpPr>
          <p:cNvPr id="159" name="Google Shape;159;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780"/>
              <a:buFont typeface="Century Gothic"/>
              <a:buNone/>
            </a:pPr>
            <a:r>
              <a:rPr lang="en-US" sz="3780"/>
              <a:t>Alaska State Constitution</a:t>
            </a:r>
            <a:br>
              <a:rPr lang="en-US" sz="3780"/>
            </a:br>
            <a:r>
              <a:rPr lang="en-US" sz="3780"/>
              <a:t>Article VIII, Natural Resources </a:t>
            </a:r>
            <a:endParaRPr/>
          </a:p>
        </p:txBody>
      </p:sp>
      <p:sp>
        <p:nvSpPr>
          <p:cNvPr id="160" name="Google Shape;160;p20"/>
          <p:cNvSpPr txBox="1"/>
          <p:nvPr>
            <p:ph idx="3" type="body"/>
          </p:nvPr>
        </p:nvSpPr>
        <p:spPr>
          <a:xfrm>
            <a:off x="685800" y="5638800"/>
            <a:ext cx="7620000" cy="990600"/>
          </a:xfrm>
          <a:prstGeom prst="rect">
            <a:avLst/>
          </a:prstGeom>
          <a:noFill/>
          <a:ln>
            <a:noFill/>
          </a:ln>
        </p:spPr>
        <p:txBody>
          <a:bodyPr anchorCtr="0" anchor="t" bIns="45700" lIns="91425" spcFirstLastPara="1" rIns="91425" wrap="square" tIns="45700">
            <a:noAutofit/>
          </a:bodyPr>
          <a:lstStyle/>
          <a:p>
            <a:pPr indent="-384047" lvl="0" marL="448056" rtl="0" algn="ctr">
              <a:lnSpc>
                <a:spcPct val="80000"/>
              </a:lnSpc>
              <a:spcBef>
                <a:spcPts val="0"/>
              </a:spcBef>
              <a:spcAft>
                <a:spcPts val="0"/>
              </a:spcAft>
              <a:buClr>
                <a:srgbClr val="C00000"/>
              </a:buClr>
              <a:buSzPts val="1568"/>
              <a:buNone/>
            </a:pPr>
            <a:r>
              <a:rPr b="1" lang="en-US" sz="1960"/>
              <a:t>Balance</a:t>
            </a:r>
            <a:endParaRPr/>
          </a:p>
          <a:p>
            <a:pPr indent="-384047" lvl="0" marL="448056" rtl="0" algn="ctr">
              <a:lnSpc>
                <a:spcPct val="80000"/>
              </a:lnSpc>
              <a:spcBef>
                <a:spcPts val="392"/>
              </a:spcBef>
              <a:spcAft>
                <a:spcPts val="0"/>
              </a:spcAft>
              <a:buClr>
                <a:srgbClr val="C00000"/>
              </a:buClr>
              <a:buSzPts val="1568"/>
              <a:buNone/>
            </a:pPr>
            <a:r>
              <a:rPr b="1" lang="en-US" sz="1960"/>
              <a:t>(ADF&amp;G, ADNR and ADEC) </a:t>
            </a:r>
            <a:endParaRPr/>
          </a:p>
          <a:p>
            <a:pPr indent="-384047" lvl="0" marL="448056" rtl="0" algn="ctr">
              <a:lnSpc>
                <a:spcPct val="80000"/>
              </a:lnSpc>
              <a:spcBef>
                <a:spcPts val="392"/>
              </a:spcBef>
              <a:spcAft>
                <a:spcPts val="0"/>
              </a:spcAft>
              <a:buClr>
                <a:srgbClr val="C00000"/>
              </a:buClr>
              <a:buSzPts val="1568"/>
              <a:buNone/>
            </a:pPr>
            <a:r>
              <a:rPr b="1" lang="en-US" sz="1960"/>
              <a:t>Resource Development and Resource Protection</a:t>
            </a:r>
            <a:endParaRPr/>
          </a:p>
        </p:txBody>
      </p:sp>
      <p:sp>
        <p:nvSpPr>
          <p:cNvPr id="161" name="Google Shape;161;p20"/>
          <p:cNvSpPr txBox="1"/>
          <p:nvPr/>
        </p:nvSpPr>
        <p:spPr>
          <a:xfrm>
            <a:off x="990600" y="3962400"/>
            <a:ext cx="2743200" cy="33855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lang="en-US" sz="1600">
                <a:solidFill>
                  <a:schemeClr val="dk1"/>
                </a:solidFill>
                <a:latin typeface="Times New Roman"/>
                <a:ea typeface="Times New Roman"/>
                <a:cs typeface="Times New Roman"/>
                <a:sym typeface="Times New Roman"/>
              </a:rPr>
              <a:t>Blue Lake Hydro Dam, Sitka</a:t>
            </a:r>
            <a:endParaRPr/>
          </a:p>
        </p:txBody>
      </p:sp>
      <p:pic>
        <p:nvPicPr>
          <p:cNvPr descr="salmoneggs" id="162" name="Google Shape;162;p20"/>
          <p:cNvPicPr preferRelativeResize="0"/>
          <p:nvPr>
            <p:ph idx="2" type="body"/>
          </p:nvPr>
        </p:nvPicPr>
        <p:blipFill rotWithShape="1">
          <a:blip r:embed="rId5">
            <a:alphaModFix/>
          </a:blip>
          <a:srcRect b="0" l="0" r="0" t="0"/>
          <a:stretch/>
        </p:blipFill>
        <p:spPr>
          <a:xfrm>
            <a:off x="4724400" y="2209800"/>
            <a:ext cx="3200400" cy="2057400"/>
          </a:xfrm>
          <a:prstGeom prst="rect">
            <a:avLst/>
          </a:prstGeom>
          <a:noFill/>
          <a:ln cap="flat" cmpd="sng" w="9525">
            <a:solidFill>
              <a:srgbClr val="000000"/>
            </a:solidFill>
            <a:prstDash val="solid"/>
            <a:round/>
            <a:headEnd len="sm" w="sm" type="none"/>
            <a:tailEnd len="sm" w="sm" type="none"/>
          </a:ln>
        </p:spPr>
      </p:pic>
      <p:sp>
        <p:nvSpPr>
          <p:cNvPr id="163" name="Google Shape;163;p20"/>
          <p:cNvSpPr/>
          <p:nvPr/>
        </p:nvSpPr>
        <p:spPr>
          <a:xfrm>
            <a:off x="3189515" y="4876801"/>
            <a:ext cx="1001486" cy="740228"/>
          </a:xfrm>
          <a:custGeom>
            <a:rect b="b" l="l" r="r" t="t"/>
            <a:pathLst>
              <a:path extrusionOk="0" h="642257" w="1023257">
                <a:moveTo>
                  <a:pt x="0" y="87086"/>
                </a:moveTo>
                <a:lnTo>
                  <a:pt x="228600" y="87086"/>
                </a:lnTo>
                <a:lnTo>
                  <a:pt x="283029" y="152400"/>
                </a:lnTo>
                <a:lnTo>
                  <a:pt x="413657" y="108857"/>
                </a:lnTo>
                <a:lnTo>
                  <a:pt x="1023257" y="0"/>
                </a:lnTo>
                <a:lnTo>
                  <a:pt x="1001486" y="76200"/>
                </a:lnTo>
                <a:lnTo>
                  <a:pt x="664029" y="141514"/>
                </a:lnTo>
                <a:lnTo>
                  <a:pt x="555172" y="631371"/>
                </a:lnTo>
                <a:lnTo>
                  <a:pt x="217715" y="642257"/>
                </a:lnTo>
                <a:lnTo>
                  <a:pt x="10886" y="642257"/>
                </a:lnTo>
                <a:lnTo>
                  <a:pt x="0" y="87086"/>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entury Gothic"/>
              <a:buNone/>
            </a:pPr>
            <a:r>
              <a:t/>
            </a:r>
            <a:endParaRPr b="1" i="0" sz="4000" u="none" cap="none" strike="noStrike">
              <a:latin typeface="Garamond"/>
              <a:ea typeface="Garamond"/>
              <a:cs typeface="Garamond"/>
              <a:sym typeface="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pic>
        <p:nvPicPr>
          <p:cNvPr descr="C:\Documents and Settings\kmkanouse\My Documents\My Pictures\Misc\Animals\Fish\Dolly Varden and coho Haines.jpg" id="169" name="Google Shape;169;p21"/>
          <p:cNvPicPr preferRelativeResize="0"/>
          <p:nvPr/>
        </p:nvPicPr>
        <p:blipFill rotWithShape="1">
          <a:blip r:embed="rId3">
            <a:alphaModFix/>
          </a:blip>
          <a:srcRect b="0" l="0" r="0" t="0"/>
          <a:stretch/>
        </p:blipFill>
        <p:spPr>
          <a:xfrm>
            <a:off x="152400" y="76200"/>
            <a:ext cx="8839200" cy="6629400"/>
          </a:xfrm>
          <a:prstGeom prst="rect">
            <a:avLst/>
          </a:prstGeom>
          <a:noFill/>
          <a:ln cap="flat" cmpd="sng" w="9525">
            <a:solidFill>
              <a:schemeClr val="lt1"/>
            </a:solidFill>
            <a:prstDash val="solid"/>
            <a:round/>
            <a:headEnd len="sm" w="sm" type="none"/>
            <a:tailEnd len="sm" w="sm" type="none"/>
          </a:ln>
        </p:spPr>
      </p:pic>
      <p:sp>
        <p:nvSpPr>
          <p:cNvPr id="170" name="Google Shape;170;p21"/>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r">
              <a:spcBef>
                <a:spcPts val="0"/>
              </a:spcBef>
              <a:spcAft>
                <a:spcPts val="0"/>
              </a:spcAft>
              <a:buClr>
                <a:schemeClr val="lt1"/>
              </a:buClr>
              <a:buSzPts val="4200"/>
              <a:buFont typeface="Century Gothic"/>
              <a:buNone/>
            </a:pPr>
            <a:r>
              <a:rPr b="1" lang="en-US">
                <a:solidFill>
                  <a:schemeClr val="lt1"/>
                </a:solidFill>
              </a:rPr>
              <a:t>Balancing can be challenging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descr="C:\Documents and Settings\kmkanouse\My Documents\My Pictures\Juneau\Juneau\Jordan Creek\Jordan Ave Bridge\September 11 2009 005.jpg" id="176" name="Google Shape;176;p22"/>
          <p:cNvPicPr preferRelativeResize="0"/>
          <p:nvPr/>
        </p:nvPicPr>
        <p:blipFill rotWithShape="1">
          <a:blip r:embed="rId3">
            <a:alphaModFix/>
          </a:blip>
          <a:srcRect b="0" l="0" r="0" t="0"/>
          <a:stretch/>
        </p:blipFill>
        <p:spPr>
          <a:xfrm>
            <a:off x="6096000" y="1504950"/>
            <a:ext cx="2362200" cy="1771650"/>
          </a:xfrm>
          <a:prstGeom prst="rect">
            <a:avLst/>
          </a:prstGeom>
          <a:noFill/>
          <a:ln cap="flat" cmpd="sng" w="9525">
            <a:solidFill>
              <a:srgbClr val="000000"/>
            </a:solidFill>
            <a:prstDash val="solid"/>
            <a:round/>
            <a:headEnd len="sm" w="sm" type="none"/>
            <a:tailEnd len="sm" w="sm" type="none"/>
          </a:ln>
        </p:spPr>
      </p:pic>
      <p:sp>
        <p:nvSpPr>
          <p:cNvPr id="177" name="Google Shape;177;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3600"/>
              <a:buFont typeface="Century Gothic"/>
              <a:buNone/>
            </a:pPr>
            <a:r>
              <a:rPr lang="en-US" sz="3600"/>
              <a:t>Title 16: Fish Passage (.841)and </a:t>
            </a:r>
            <a:br>
              <a:rPr lang="en-US" sz="3600"/>
            </a:br>
            <a:r>
              <a:rPr lang="en-US" sz="3600"/>
              <a:t>Fish Habitat (.871) Permitting</a:t>
            </a:r>
            <a:endParaRPr/>
          </a:p>
        </p:txBody>
      </p:sp>
      <p:pic>
        <p:nvPicPr>
          <p:cNvPr descr="SuctionDredge" id="178" name="Google Shape;178;p22"/>
          <p:cNvPicPr preferRelativeResize="0"/>
          <p:nvPr>
            <p:ph idx="1" type="body"/>
          </p:nvPr>
        </p:nvPicPr>
        <p:blipFill rotWithShape="1">
          <a:blip r:embed="rId4">
            <a:alphaModFix/>
          </a:blip>
          <a:srcRect b="0" l="0" r="0" t="0"/>
          <a:stretch/>
        </p:blipFill>
        <p:spPr>
          <a:xfrm>
            <a:off x="304800" y="1600200"/>
            <a:ext cx="3263508" cy="2185988"/>
          </a:xfrm>
          <a:prstGeom prst="rect">
            <a:avLst/>
          </a:prstGeom>
          <a:noFill/>
          <a:ln cap="flat" cmpd="sng" w="9525">
            <a:solidFill>
              <a:srgbClr val="000000"/>
            </a:solidFill>
            <a:prstDash val="solid"/>
            <a:round/>
            <a:headEnd len="sm" w="sm" type="none"/>
            <a:tailEnd len="sm" w="sm" type="none"/>
          </a:ln>
        </p:spPr>
      </p:pic>
      <p:pic>
        <p:nvPicPr>
          <p:cNvPr descr="Water Intake Box" id="179" name="Google Shape;179;p22"/>
          <p:cNvPicPr preferRelativeResize="0"/>
          <p:nvPr>
            <p:ph idx="2" type="body"/>
          </p:nvPr>
        </p:nvPicPr>
        <p:blipFill rotWithShape="1">
          <a:blip r:embed="rId5">
            <a:alphaModFix/>
          </a:blip>
          <a:srcRect b="0" l="0" r="10053" t="8269"/>
          <a:stretch/>
        </p:blipFill>
        <p:spPr>
          <a:xfrm>
            <a:off x="3657600" y="1600200"/>
            <a:ext cx="2409002" cy="1843011"/>
          </a:xfrm>
          <a:prstGeom prst="rect">
            <a:avLst/>
          </a:prstGeom>
          <a:noFill/>
          <a:ln cap="flat" cmpd="sng" w="9525">
            <a:solidFill>
              <a:srgbClr val="000000"/>
            </a:solidFill>
            <a:prstDash val="solid"/>
            <a:round/>
            <a:headEnd len="sm" w="sm" type="none"/>
            <a:tailEnd len="sm" w="sm" type="none"/>
          </a:ln>
        </p:spPr>
      </p:pic>
      <p:pic>
        <p:nvPicPr>
          <p:cNvPr descr="Kristen at duck creek" id="180" name="Google Shape;180;p22"/>
          <p:cNvPicPr preferRelativeResize="0"/>
          <p:nvPr>
            <p:ph idx="3" type="body"/>
          </p:nvPr>
        </p:nvPicPr>
        <p:blipFill rotWithShape="1">
          <a:blip r:embed="rId6">
            <a:alphaModFix/>
          </a:blip>
          <a:srcRect b="0" l="0" r="0" t="0"/>
          <a:stretch/>
        </p:blipFill>
        <p:spPr>
          <a:xfrm>
            <a:off x="228600" y="4038600"/>
            <a:ext cx="2438400" cy="1828800"/>
          </a:xfrm>
          <a:prstGeom prst="rect">
            <a:avLst/>
          </a:prstGeom>
          <a:noFill/>
          <a:ln cap="flat" cmpd="sng" w="9525">
            <a:solidFill>
              <a:srgbClr val="000000"/>
            </a:solidFill>
            <a:prstDash val="solid"/>
            <a:miter lim="800000"/>
            <a:headEnd len="sm" w="sm" type="none"/>
            <a:tailEnd len="sm" w="sm" type="none"/>
          </a:ln>
        </p:spPr>
      </p:pic>
      <p:pic>
        <p:nvPicPr>
          <p:cNvPr descr="C:\Documents and Settings\kmkanouse\My Documents\My Pictures\Juneau\Gustavus\Falls Creek Hydro\2009-ADF&amp;G site visit\Diversion Dam1.JPG" id="181" name="Google Shape;181;p22"/>
          <p:cNvPicPr preferRelativeResize="0"/>
          <p:nvPr/>
        </p:nvPicPr>
        <p:blipFill rotWithShape="1">
          <a:blip r:embed="rId7">
            <a:alphaModFix/>
          </a:blip>
          <a:srcRect b="10713" l="0" r="0" t="28571"/>
          <a:stretch/>
        </p:blipFill>
        <p:spPr>
          <a:xfrm>
            <a:off x="2362200" y="5410200"/>
            <a:ext cx="2844606" cy="1295400"/>
          </a:xfrm>
          <a:prstGeom prst="rect">
            <a:avLst/>
          </a:prstGeom>
          <a:noFill/>
          <a:ln cap="flat" cmpd="sng" w="9525">
            <a:solidFill>
              <a:srgbClr val="000000"/>
            </a:solidFill>
            <a:prstDash val="solid"/>
            <a:round/>
            <a:headEnd len="sm" w="sm" type="none"/>
            <a:tailEnd len="sm" w="sm" type="none"/>
          </a:ln>
        </p:spPr>
      </p:pic>
      <p:sp>
        <p:nvSpPr>
          <p:cNvPr id="182" name="Google Shape;182;p22"/>
          <p:cNvSpPr/>
          <p:nvPr/>
        </p:nvSpPr>
        <p:spPr>
          <a:xfrm>
            <a:off x="304800" y="3429000"/>
            <a:ext cx="1729962"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suction dredging</a:t>
            </a:r>
            <a:endParaRPr/>
          </a:p>
        </p:txBody>
      </p:sp>
      <p:sp>
        <p:nvSpPr>
          <p:cNvPr id="183" name="Google Shape;183;p22"/>
          <p:cNvSpPr/>
          <p:nvPr/>
        </p:nvSpPr>
        <p:spPr>
          <a:xfrm>
            <a:off x="3657600" y="1535668"/>
            <a:ext cx="1883850"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water</a:t>
            </a:r>
            <a:r>
              <a:rPr b="0" lang="en-US" sz="1800">
                <a:solidFill>
                  <a:schemeClr val="dk1"/>
                </a:solidFill>
                <a:latin typeface="Times New Roman"/>
                <a:ea typeface="Times New Roman"/>
                <a:cs typeface="Times New Roman"/>
                <a:sym typeface="Times New Roman"/>
              </a:rPr>
              <a:t> </a:t>
            </a:r>
            <a:r>
              <a:rPr b="0" lang="en-US" sz="1800">
                <a:solidFill>
                  <a:schemeClr val="lt1"/>
                </a:solidFill>
                <a:latin typeface="Times New Roman"/>
                <a:ea typeface="Times New Roman"/>
                <a:cs typeface="Times New Roman"/>
                <a:sym typeface="Times New Roman"/>
              </a:rPr>
              <a:t>withdrawals</a:t>
            </a:r>
            <a:endParaRPr/>
          </a:p>
        </p:txBody>
      </p:sp>
      <p:sp>
        <p:nvSpPr>
          <p:cNvPr id="184" name="Google Shape;184;p22"/>
          <p:cNvSpPr/>
          <p:nvPr/>
        </p:nvSpPr>
        <p:spPr>
          <a:xfrm>
            <a:off x="3581400" y="5486400"/>
            <a:ext cx="671979"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dams</a:t>
            </a:r>
            <a:endParaRPr/>
          </a:p>
        </p:txBody>
      </p:sp>
      <p:sp>
        <p:nvSpPr>
          <p:cNvPr id="185" name="Google Shape;185;p22"/>
          <p:cNvSpPr/>
          <p:nvPr/>
        </p:nvSpPr>
        <p:spPr>
          <a:xfrm>
            <a:off x="228600" y="5486400"/>
            <a:ext cx="1909497"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bank</a:t>
            </a:r>
            <a:r>
              <a:rPr b="0" lang="en-US" sz="1800">
                <a:solidFill>
                  <a:schemeClr val="dk1"/>
                </a:solidFill>
                <a:latin typeface="Times New Roman"/>
                <a:ea typeface="Times New Roman"/>
                <a:cs typeface="Times New Roman"/>
                <a:sym typeface="Times New Roman"/>
              </a:rPr>
              <a:t> </a:t>
            </a:r>
            <a:r>
              <a:rPr b="0" lang="en-US" sz="1800">
                <a:solidFill>
                  <a:schemeClr val="lt1"/>
                </a:solidFill>
                <a:latin typeface="Times New Roman"/>
                <a:ea typeface="Times New Roman"/>
                <a:cs typeface="Times New Roman"/>
                <a:sym typeface="Times New Roman"/>
              </a:rPr>
              <a:t>stabilizations</a:t>
            </a:r>
            <a:endParaRPr/>
          </a:p>
        </p:txBody>
      </p:sp>
      <p:pic>
        <p:nvPicPr>
          <p:cNvPr descr="C:\Documents and Settings\kmkanouse\My Documents\My Pictures\Juneau\Juneau\North Tee Creek (Cohen Dr)\April 9 2010 005.JPG" id="186" name="Google Shape;186;p22"/>
          <p:cNvPicPr preferRelativeResize="0"/>
          <p:nvPr/>
        </p:nvPicPr>
        <p:blipFill rotWithShape="1">
          <a:blip r:embed="rId8">
            <a:alphaModFix/>
          </a:blip>
          <a:srcRect b="0" l="0" r="0" t="0"/>
          <a:stretch/>
        </p:blipFill>
        <p:spPr>
          <a:xfrm>
            <a:off x="6629400" y="3124200"/>
            <a:ext cx="2209800" cy="1657350"/>
          </a:xfrm>
          <a:prstGeom prst="rect">
            <a:avLst/>
          </a:prstGeom>
          <a:noFill/>
          <a:ln cap="flat" cmpd="sng" w="9525">
            <a:solidFill>
              <a:srgbClr val="000000"/>
            </a:solidFill>
            <a:prstDash val="solid"/>
            <a:round/>
            <a:headEnd len="sm" w="sm" type="none"/>
            <a:tailEnd len="sm" w="sm" type="none"/>
          </a:ln>
        </p:spPr>
      </p:pic>
      <p:sp>
        <p:nvSpPr>
          <p:cNvPr id="187" name="Google Shape;187;p22"/>
          <p:cNvSpPr/>
          <p:nvPr/>
        </p:nvSpPr>
        <p:spPr>
          <a:xfrm>
            <a:off x="6781800" y="4419600"/>
            <a:ext cx="915636"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culverts</a:t>
            </a:r>
            <a:endParaRPr/>
          </a:p>
        </p:txBody>
      </p:sp>
      <p:pic>
        <p:nvPicPr>
          <p:cNvPr descr="C:\Documents and Settings\kmkanouse\My Documents\My Pictures\Juneau\Juneau\Salmon Creek\Fish Weir DIPAC\East side of Fish Weir.jpg" id="188" name="Google Shape;188;p22"/>
          <p:cNvPicPr preferRelativeResize="0"/>
          <p:nvPr/>
        </p:nvPicPr>
        <p:blipFill rotWithShape="1">
          <a:blip r:embed="rId9">
            <a:alphaModFix/>
          </a:blip>
          <a:srcRect b="0" l="0" r="0" t="22219"/>
          <a:stretch/>
        </p:blipFill>
        <p:spPr>
          <a:xfrm>
            <a:off x="5410200" y="4876800"/>
            <a:ext cx="3048000" cy="1778209"/>
          </a:xfrm>
          <a:prstGeom prst="rect">
            <a:avLst/>
          </a:prstGeom>
          <a:noFill/>
          <a:ln cap="flat" cmpd="sng" w="9525">
            <a:solidFill>
              <a:srgbClr val="000000"/>
            </a:solidFill>
            <a:prstDash val="solid"/>
            <a:round/>
            <a:headEnd len="sm" w="sm" type="none"/>
            <a:tailEnd len="sm" w="sm" type="none"/>
          </a:ln>
        </p:spPr>
      </p:pic>
      <p:sp>
        <p:nvSpPr>
          <p:cNvPr id="189" name="Google Shape;189;p22"/>
          <p:cNvSpPr/>
          <p:nvPr/>
        </p:nvSpPr>
        <p:spPr>
          <a:xfrm>
            <a:off x="5410200" y="6248400"/>
            <a:ext cx="108876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fish</a:t>
            </a:r>
            <a:r>
              <a:rPr b="0" lang="en-US" sz="1800">
                <a:solidFill>
                  <a:schemeClr val="dk1"/>
                </a:solidFill>
                <a:latin typeface="Times New Roman"/>
                <a:ea typeface="Times New Roman"/>
                <a:cs typeface="Times New Roman"/>
                <a:sym typeface="Times New Roman"/>
              </a:rPr>
              <a:t> </a:t>
            </a:r>
            <a:r>
              <a:rPr b="0" lang="en-US" sz="1800">
                <a:solidFill>
                  <a:schemeClr val="lt1"/>
                </a:solidFill>
                <a:latin typeface="Times New Roman"/>
                <a:ea typeface="Times New Roman"/>
                <a:cs typeface="Times New Roman"/>
                <a:sym typeface="Times New Roman"/>
              </a:rPr>
              <a:t>weirs</a:t>
            </a:r>
            <a:endParaRPr/>
          </a:p>
        </p:txBody>
      </p:sp>
      <p:sp>
        <p:nvSpPr>
          <p:cNvPr id="190" name="Google Shape;190;p22"/>
          <p:cNvSpPr/>
          <p:nvPr/>
        </p:nvSpPr>
        <p:spPr>
          <a:xfrm>
            <a:off x="6172200" y="1459468"/>
            <a:ext cx="864339"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bridges</a:t>
            </a:r>
            <a:endParaRPr/>
          </a:p>
        </p:txBody>
      </p:sp>
      <p:pic>
        <p:nvPicPr>
          <p:cNvPr descr="C:\Documents and Settings\kmkanouse\My Documents\My Pictures\Yakutat\Dry Bay ORV Trails\IMGP1565.JPG" id="191" name="Google Shape;191;p22"/>
          <p:cNvPicPr preferRelativeResize="0"/>
          <p:nvPr/>
        </p:nvPicPr>
        <p:blipFill rotWithShape="1">
          <a:blip r:embed="rId10">
            <a:alphaModFix/>
          </a:blip>
          <a:srcRect b="29165" l="18750" r="18749" t="0"/>
          <a:stretch/>
        </p:blipFill>
        <p:spPr>
          <a:xfrm>
            <a:off x="4876800" y="3276600"/>
            <a:ext cx="1828800" cy="1554480"/>
          </a:xfrm>
          <a:prstGeom prst="rect">
            <a:avLst/>
          </a:prstGeom>
          <a:noFill/>
          <a:ln cap="flat" cmpd="sng" w="9525">
            <a:solidFill>
              <a:schemeClr val="accent1"/>
            </a:solidFill>
            <a:prstDash val="solid"/>
            <a:round/>
            <a:headEnd len="sm" w="sm" type="none"/>
            <a:tailEnd len="sm" w="sm" type="none"/>
          </a:ln>
        </p:spPr>
      </p:pic>
      <p:sp>
        <p:nvSpPr>
          <p:cNvPr id="192" name="Google Shape;192;p22"/>
          <p:cNvSpPr/>
          <p:nvPr/>
        </p:nvSpPr>
        <p:spPr>
          <a:xfrm>
            <a:off x="4953000" y="4419600"/>
            <a:ext cx="1043877"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lang="en-US" sz="1800">
                <a:solidFill>
                  <a:schemeClr val="lt1"/>
                </a:solidFill>
                <a:latin typeface="Times New Roman"/>
                <a:ea typeface="Times New Roman"/>
                <a:cs typeface="Times New Roman"/>
                <a:sym typeface="Times New Roman"/>
              </a:rPr>
              <a:t>crossings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3"/>
          <p:cNvSpPr txBox="1"/>
          <p:nvPr>
            <p:ph type="title"/>
          </p:nvPr>
        </p:nvSpPr>
        <p:spPr>
          <a:xfrm>
            <a:off x="457200" y="267494"/>
            <a:ext cx="8229600" cy="1399032"/>
          </a:xfrm>
          <a:prstGeom prst="rect">
            <a:avLst/>
          </a:prstGeom>
          <a:noFill/>
          <a:ln>
            <a:noFill/>
          </a:ln>
        </p:spPr>
        <p:txBody>
          <a:bodyPr anchorCtr="0" anchor="ctr" bIns="45700" lIns="91425" spcFirstLastPara="1" rIns="91425" wrap="square" tIns="45700">
            <a:noAutofit/>
          </a:bodyPr>
          <a:lstStyle/>
          <a:p>
            <a:pPr indent="0" lvl="0" marL="484632" rtl="0" algn="l">
              <a:spcBef>
                <a:spcPts val="0"/>
              </a:spcBef>
              <a:spcAft>
                <a:spcPts val="0"/>
              </a:spcAft>
              <a:buClr>
                <a:srgbClr val="FF599C"/>
              </a:buClr>
              <a:buSzPts val="4200"/>
              <a:buFont typeface="Century Gothic"/>
              <a:buNone/>
            </a:pPr>
            <a:r>
              <a:rPr lang="en-US"/>
              <a:t>How do I know if there are fish in the river/ lake?</a:t>
            </a:r>
            <a:endParaRPr/>
          </a:p>
        </p:txBody>
      </p:sp>
      <p:sp>
        <p:nvSpPr>
          <p:cNvPr id="199" name="Google Shape;199;p23"/>
          <p:cNvSpPr txBox="1"/>
          <p:nvPr>
            <p:ph idx="1" type="body"/>
          </p:nvPr>
        </p:nvSpPr>
        <p:spPr>
          <a:xfrm>
            <a:off x="457200" y="2286000"/>
            <a:ext cx="8153400" cy="4114800"/>
          </a:xfrm>
          <a:prstGeom prst="rect">
            <a:avLst/>
          </a:prstGeom>
          <a:noFill/>
          <a:ln>
            <a:noFill/>
          </a:ln>
        </p:spPr>
        <p:txBody>
          <a:bodyPr anchorCtr="0" anchor="t" bIns="45700" lIns="91425" spcFirstLastPara="1" rIns="91425" wrap="square" tIns="45700">
            <a:noAutofit/>
          </a:bodyPr>
          <a:lstStyle/>
          <a:p>
            <a:pPr indent="-384047" lvl="0" marL="448056" rtl="0" algn="l">
              <a:spcBef>
                <a:spcPts val="0"/>
              </a:spcBef>
              <a:spcAft>
                <a:spcPts val="0"/>
              </a:spcAft>
              <a:buSzPts val="2400"/>
              <a:buChar char="⦿"/>
            </a:pPr>
            <a:r>
              <a:rPr lang="en-US"/>
              <a:t>Call your local ADF&amp;G Habitat office</a:t>
            </a:r>
            <a:endParaRPr/>
          </a:p>
          <a:p>
            <a:pPr indent="-285750" lvl="1" marL="822960" rtl="0" algn="l">
              <a:spcBef>
                <a:spcPts val="520"/>
              </a:spcBef>
              <a:spcAft>
                <a:spcPts val="0"/>
              </a:spcAft>
              <a:buSzPts val="2470"/>
              <a:buChar char="›"/>
            </a:pPr>
            <a:r>
              <a:rPr lang="en-US"/>
              <a:t>Fairbanks – 459-7282</a:t>
            </a:r>
            <a:endParaRPr/>
          </a:p>
          <a:p>
            <a:pPr indent="-384047" lvl="0" marL="448056" rtl="0" algn="l">
              <a:spcBef>
                <a:spcPts val="600"/>
              </a:spcBef>
              <a:spcAft>
                <a:spcPts val="0"/>
              </a:spcAft>
              <a:buSzPts val="2400"/>
              <a:buChar char="⦿"/>
            </a:pPr>
            <a:r>
              <a:rPr lang="en-US"/>
              <a:t>ADF&amp;G website</a:t>
            </a:r>
            <a:endParaRPr/>
          </a:p>
          <a:p>
            <a:pPr indent="-285750" lvl="1" marL="822960" rtl="0" algn="l">
              <a:spcBef>
                <a:spcPts val="520"/>
              </a:spcBef>
              <a:spcAft>
                <a:spcPts val="0"/>
              </a:spcAft>
              <a:buSzPts val="2470"/>
              <a:buChar char="›"/>
            </a:pPr>
            <a:r>
              <a:rPr lang="en-US"/>
              <a:t>Fish Resource Monitor</a:t>
            </a:r>
            <a:endParaRPr/>
          </a:p>
          <a:p>
            <a:pPr indent="-285750" lvl="1" marL="822960" rtl="0" algn="l">
              <a:spcBef>
                <a:spcPts val="520"/>
              </a:spcBef>
              <a:spcAft>
                <a:spcPts val="0"/>
              </a:spcAft>
              <a:buSzPts val="2470"/>
              <a:buChar char="›"/>
            </a:pPr>
            <a:r>
              <a:rPr lang="en-US"/>
              <a:t>Anadromous Waters Catalog (AWC)</a:t>
            </a:r>
            <a:endParaRPr/>
          </a:p>
          <a:p>
            <a:pPr indent="-228600" lvl="2" marL="1106424" rtl="0" algn="l">
              <a:spcBef>
                <a:spcPts val="480"/>
              </a:spcBef>
              <a:spcAft>
                <a:spcPts val="0"/>
              </a:spcAft>
              <a:buSzPts val="2400"/>
              <a:buChar char="●"/>
            </a:pPr>
            <a:r>
              <a:rPr lang="en-US"/>
              <a:t>Paper maps in most ADF&amp;G offices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erve">
  <a:themeElements>
    <a:clrScheme name="Verve">
      <a:dk1>
        <a:srgbClr val="000000"/>
      </a:dk1>
      <a:lt1>
        <a:srgbClr val="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